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Lst>
  <p:sldSz cy="5143500" cx="9144000"/>
  <p:notesSz cx="6858000" cy="9144000"/>
  <p:embeddedFontLst>
    <p:embeddedFont>
      <p:font typeface="Barlow Semi Condensed"/>
      <p:regular r:id="rId76"/>
      <p:bold r:id="rId77"/>
      <p:italic r:id="rId78"/>
      <p:boldItalic r:id="rId79"/>
    </p:embeddedFont>
    <p:embeddedFont>
      <p:font typeface="Roboto Mono"/>
      <p:regular r:id="rId80"/>
      <p:bold r:id="rId81"/>
      <p:italic r:id="rId82"/>
      <p:boldItalic r:id="rId8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1E45AA0-79CB-48E7-90BD-5F0AAC9F3944}">
  <a:tblStyle styleId="{91E45AA0-79CB-48E7-90BD-5F0AAC9F394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3" Type="http://schemas.openxmlformats.org/officeDocument/2006/relationships/font" Target="fonts/RobotoMono-boldItalic.fntdata"/><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RobotoMono-regular.fntdata"/><Relationship Id="rId82" Type="http://schemas.openxmlformats.org/officeDocument/2006/relationships/font" Target="fonts/RobotoMono-italic.fntdata"/><Relationship Id="rId81" Type="http://schemas.openxmlformats.org/officeDocument/2006/relationships/font" Target="fonts/RobotoMon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font" Target="fonts/BarlowSemiCondensed-bold.fntdata"/><Relationship Id="rId32" Type="http://schemas.openxmlformats.org/officeDocument/2006/relationships/slide" Target="slides/slide26.xml"/><Relationship Id="rId76" Type="http://schemas.openxmlformats.org/officeDocument/2006/relationships/font" Target="fonts/BarlowSemiCondensed-regular.fntdata"/><Relationship Id="rId35" Type="http://schemas.openxmlformats.org/officeDocument/2006/relationships/slide" Target="slides/slide29.xml"/><Relationship Id="rId79" Type="http://schemas.openxmlformats.org/officeDocument/2006/relationships/font" Target="fonts/BarlowSemiCondensed-boldItalic.fntdata"/><Relationship Id="rId34" Type="http://schemas.openxmlformats.org/officeDocument/2006/relationships/slide" Target="slides/slide28.xml"/><Relationship Id="rId78" Type="http://schemas.openxmlformats.org/officeDocument/2006/relationships/font" Target="fonts/BarlowSemiCondensed-italic.fntdata"/><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fa1571f3f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fa1571f3f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fccb859c0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fccb859c0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Useful links you can look at while doing the project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fb71482ad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fb71482ad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ASCII table.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Useful ones:</a:t>
            </a:r>
            <a:endParaRPr/>
          </a:p>
          <a:p>
            <a:pPr indent="-298450" lvl="0" marL="457200" rtl="0" algn="l">
              <a:spcBef>
                <a:spcPts val="0"/>
              </a:spcBef>
              <a:spcAft>
                <a:spcPts val="0"/>
              </a:spcAft>
              <a:buSzPts val="1100"/>
              <a:buAutoNum type="arabicPeriod"/>
            </a:pPr>
            <a:r>
              <a:rPr lang="en"/>
              <a:t>‘0’ = 48</a:t>
            </a:r>
            <a:endParaRPr/>
          </a:p>
          <a:p>
            <a:pPr indent="-298450" lvl="0" marL="457200" rtl="0" algn="l">
              <a:spcBef>
                <a:spcPts val="0"/>
              </a:spcBef>
              <a:spcAft>
                <a:spcPts val="0"/>
              </a:spcAft>
              <a:buSzPts val="1100"/>
              <a:buAutoNum type="arabicPeriod"/>
            </a:pPr>
            <a:r>
              <a:rPr lang="en"/>
              <a:t>‘A’ = 65</a:t>
            </a:r>
            <a:endParaRPr/>
          </a:p>
          <a:p>
            <a:pPr indent="-298450" lvl="0" marL="457200" rtl="0" algn="l">
              <a:spcBef>
                <a:spcPts val="0"/>
              </a:spcBef>
              <a:spcAft>
                <a:spcPts val="0"/>
              </a:spcAft>
              <a:buSzPts val="1100"/>
              <a:buAutoNum type="arabicPeriod"/>
            </a:pPr>
            <a:r>
              <a:rPr lang="en"/>
              <a:t>‘a’ = 97</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fa1571f3fb_3_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fa1571f3fb_3_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fa1571f3fb_3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fa1571f3fb_3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Acts like a regular map, but the time complexity should be near, but not O(1)</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fa1571f3fb_3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fa1571f3fb_3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 remember Project 4 syntax</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Difference being the name of the nodes (key_val_pair) and the array name (buckets)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Note that bucketArray is defined as a shorthand/typedef for key_val_pair**</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fa1571f3fb_3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fa1571f3fb_3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Remember to mod for the actual index of your hash table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f656920fa8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f656920fa8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fa1571f3fb_3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fa1571f3fb_3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
            </a:r>
            <a:r>
              <a:rPr lang="en"/>
              <a:t>ut, get and containsKey should follow the diagram in the previous slide (how it works) and use the hash function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a:t>
            </a:r>
            <a:r>
              <a:rPr lang="en"/>
              <a:t>eys should be a normal array of linked list traversal, top to bottom, front to back</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fa1571f3fb_3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fa1571f3fb_3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fb962b0e2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fb962b0e2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Example: dont explain a lot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Using Huffman Encoding to compress a very large text file would likely end up in a VERY SMALL text file. This is the main advantage of Huffman Encoding.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f656920fa8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f656920fa8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fa1571f3fb_3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fa1571f3fb_3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Counterexample: dont explain that much either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Using Huffman Encoding to compress a smaller text file would likely end up in a LARGER text file. This is a downside of Huffman Encoding.</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fa1571f3fb_3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fa1571f3fb_3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whole compression in a nutshell - map-&gt;priorityqueue-&gt;tree-&gt;another map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the end, the input string “ab ab cab” should be a binary string</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fa1571f3fb_3_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fa1571f3fb_3_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whole encoding part will be created in util.h file (1-8 milestones)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fa1571f3fb_3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fa1571f3fb_3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fb71482ad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fb71482ad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 hashmap that maps char to its freq (number of times it appears on the file) and put them in the hashmap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Use the hashmap class you implemented earlier in MS0</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fa1571f3fb_3_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fa1571f3fb_3_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string parameters is called filename. Another bool parameter is called isFile.</a:t>
            </a:r>
            <a:endParaRPr/>
          </a:p>
          <a:p>
            <a:pPr indent="0" lvl="0" marL="0" rtl="0" algn="l">
              <a:spcBef>
                <a:spcPts val="0"/>
              </a:spcBef>
              <a:spcAft>
                <a:spcPts val="0"/>
              </a:spcAft>
              <a:buNone/>
            </a:pPr>
            <a:r>
              <a:rPr lang="en"/>
              <a:t>If isFile is true, filename is an actual file name. You open the file and read each char from the input file stream (left case)</a:t>
            </a:r>
            <a:endParaRPr/>
          </a:p>
          <a:p>
            <a:pPr indent="0" lvl="0" marL="0" rtl="0" algn="l">
              <a:spcBef>
                <a:spcPts val="0"/>
              </a:spcBef>
              <a:spcAft>
                <a:spcPts val="0"/>
              </a:spcAft>
              <a:buNone/>
            </a:pPr>
            <a:r>
              <a:rPr lang="en"/>
              <a:t>If it’s false, you are to treat filename as a string variable. In other words, filename is the string itself, str. (right case)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fa1571f3fb_3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fa1571f3fb_3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 special characters here</a:t>
            </a:r>
            <a:endParaRPr/>
          </a:p>
          <a:p>
            <a:pPr indent="0" lvl="0" marL="0" rtl="0" algn="l">
              <a:spcBef>
                <a:spcPts val="0"/>
              </a:spcBef>
              <a:spcAft>
                <a:spcPts val="0"/>
              </a:spcAft>
              <a:buNone/>
            </a:pPr>
            <a:r>
              <a:rPr lang="en"/>
              <a:t>After adding all characters from the string (last slide), you need to manually add PSEUDO_EOF with frequency 1 to your map</a:t>
            </a:r>
            <a:endParaRPr/>
          </a:p>
          <a:p>
            <a:pPr indent="0" lvl="0" marL="0" rtl="0" algn="l">
              <a:spcBef>
                <a:spcPts val="0"/>
              </a:spcBef>
              <a:spcAft>
                <a:spcPts val="0"/>
              </a:spcAft>
              <a:buNone/>
            </a:pPr>
            <a:r>
              <a:rPr lang="en"/>
              <a:t>This character just means “End Of File”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fa1571f3fb_3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fa1571f3fb_3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fa1571f3fb_3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fa1571f3fb_3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Character is an INT, yes. Please review ASCII tables</a:t>
            </a:r>
            <a:endParaRPr/>
          </a:p>
          <a:p>
            <a:pPr indent="0" lvl="0" marL="0" rtl="0" algn="l">
              <a:spcBef>
                <a:spcPts val="0"/>
              </a:spcBef>
              <a:spcAft>
                <a:spcPts val="0"/>
              </a:spcAft>
              <a:buNone/>
            </a:pPr>
            <a:r>
              <a:rPr lang="en"/>
              <a:t>For example, if you found the character ‘C’ has frequency 12, you would have a HuffmanNode with character = 67, count = 12</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fa1571f3fb_3_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fa1571f3fb_3_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Hospital Example</a:t>
            </a:r>
            <a:endParaRPr/>
          </a:p>
          <a:p>
            <a:pPr indent="0" lvl="0" marL="0" rtl="0" algn="l">
              <a:spcBef>
                <a:spcPts val="0"/>
              </a:spcBef>
              <a:spcAft>
                <a:spcPts val="0"/>
              </a:spcAft>
              <a:buNone/>
            </a:pPr>
            <a:r>
              <a:rPr lang="en"/>
              <a:t>Front of the queue is the next one who gets treatment from the doctors.</a:t>
            </a:r>
            <a:endParaRPr/>
          </a:p>
          <a:p>
            <a:pPr indent="0" lvl="0" marL="0" rtl="0" algn="l">
              <a:spcBef>
                <a:spcPts val="0"/>
              </a:spcBef>
              <a:spcAft>
                <a:spcPts val="0"/>
              </a:spcAft>
              <a:buNone/>
            </a:pPr>
            <a:r>
              <a:rPr lang="en"/>
              <a:t>The more severe the injury, the smaller the number, they get put closer to the front of the queue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f656920fa8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f656920fa8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fa1571f3fb_3_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fa1571f3fb_3_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the default C++ priority queue, don’t forget to #include &lt;queue&gt;</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fa9e8ed757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fa9e8ed757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changing to HuffmanNode*, get rid of the ampersand(&amp;) in the parameters because the node pointer is already a reference/memory address.</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fa1571f3fb_3_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fa1571f3fb_3_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Converting each key-value pair to a HuffmanNode* will require the “new” keyword, it should be somewhere in your code</a:t>
            </a:r>
            <a:endParaRPr/>
          </a:p>
          <a:p>
            <a:pPr indent="0" lvl="0" marL="0" rtl="0" algn="l">
              <a:spcBef>
                <a:spcPts val="0"/>
              </a:spcBef>
              <a:spcAft>
                <a:spcPts val="0"/>
              </a:spcAft>
              <a:buNone/>
            </a:pPr>
            <a:r>
              <a:rPr lang="en"/>
              <a:t>Frequency is count</a:t>
            </a:r>
            <a:endParaRPr/>
          </a:p>
          <a:p>
            <a:pPr indent="0" lvl="0" marL="0" rtl="0" algn="l">
              <a:spcBef>
                <a:spcPts val="0"/>
              </a:spcBef>
              <a:spcAft>
                <a:spcPts val="0"/>
              </a:spcAft>
              <a:buNone/>
            </a:pPr>
            <a:r>
              <a:rPr lang="en"/>
              <a:t>Key is character</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fa1571f3fb_3_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fa1571f3fb_3_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step 1 &amp; 2, follow this pseudocode:</a:t>
            </a:r>
            <a:endParaRPr/>
          </a:p>
          <a:p>
            <a:pPr indent="-298450" lvl="0" marL="457200" rtl="0" algn="l">
              <a:spcBef>
                <a:spcPts val="0"/>
              </a:spcBef>
              <a:spcAft>
                <a:spcPts val="0"/>
              </a:spcAft>
              <a:buSzPts val="1100"/>
              <a:buAutoNum type="arabicPeriod"/>
            </a:pPr>
            <a:r>
              <a:rPr lang="en"/>
              <a:t>Get top node, call it first pop</a:t>
            </a:r>
            <a:endParaRPr/>
          </a:p>
          <a:p>
            <a:pPr indent="-298450" lvl="0" marL="457200" rtl="0" algn="l">
              <a:spcBef>
                <a:spcPts val="0"/>
              </a:spcBef>
              <a:spcAft>
                <a:spcPts val="0"/>
              </a:spcAft>
              <a:buSzPts val="1100"/>
              <a:buAutoNum type="arabicPeriod"/>
            </a:pPr>
            <a:r>
              <a:rPr lang="en"/>
              <a:t>Pop</a:t>
            </a:r>
            <a:endParaRPr/>
          </a:p>
          <a:p>
            <a:pPr indent="-298450" lvl="0" marL="457200" rtl="0" algn="l">
              <a:spcBef>
                <a:spcPts val="0"/>
              </a:spcBef>
              <a:spcAft>
                <a:spcPts val="0"/>
              </a:spcAft>
              <a:buSzPts val="1100"/>
              <a:buAutoNum type="arabicPeriod"/>
            </a:pPr>
            <a:r>
              <a:rPr lang="en"/>
              <a:t>Get top node, call it second pop</a:t>
            </a:r>
            <a:endParaRPr/>
          </a:p>
          <a:p>
            <a:pPr indent="-298450" lvl="0" marL="457200" rtl="0" algn="l">
              <a:spcBef>
                <a:spcPts val="0"/>
              </a:spcBef>
              <a:spcAft>
                <a:spcPts val="0"/>
              </a:spcAft>
              <a:buSzPts val="1100"/>
              <a:buAutoNum type="arabicPeriod"/>
            </a:pPr>
            <a:r>
              <a:rPr lang="en"/>
              <a:t>Pop</a:t>
            </a:r>
            <a:endParaRPr/>
          </a:p>
          <a:p>
            <a:pPr indent="-298450" lvl="0" marL="457200" rtl="0" algn="l">
              <a:spcBef>
                <a:spcPts val="0"/>
              </a:spcBef>
              <a:spcAft>
                <a:spcPts val="0"/>
              </a:spcAft>
              <a:buSzPts val="1100"/>
              <a:buAutoNum type="arabicPeriod"/>
            </a:pPr>
            <a:r>
              <a:rPr lang="en"/>
              <a:t>Make new node, zero child is first pop, one child is second pop (always)</a:t>
            </a:r>
            <a:endParaRPr/>
          </a:p>
          <a:p>
            <a:pPr indent="-298450" lvl="0" marL="457200" rtl="0" algn="l">
              <a:spcBef>
                <a:spcPts val="0"/>
              </a:spcBef>
              <a:spcAft>
                <a:spcPts val="0"/>
              </a:spcAft>
              <a:buSzPts val="1100"/>
              <a:buAutoNum type="arabicPeriod"/>
            </a:pPr>
            <a:r>
              <a:rPr lang="en"/>
              <a:t>Enqueue new node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Once the queue only has one element left, that’s your root!</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fa1571f3fb_3_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fa1571f3fb_3_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gfa1571f3fb_3_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 name="Google Shape;705;gfa1571f3fb_3_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Observation: All the characters are leaves of the tree. Think about how that makes the next milestone a bit easier...</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fa1571f3fb_3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fa1571f3fb_3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fa1571f3fb_3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fa1571f3fb_3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cb679436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cb679436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fa1571f3fb_3_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 name="Google Shape;798;gfa1571f3fb_3_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fceb5719f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fceb5719f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 name="Shape 832"/>
        <p:cNvGrpSpPr/>
        <p:nvPr/>
      </p:nvGrpSpPr>
      <p:grpSpPr>
        <a:xfrm>
          <a:off x="0" y="0"/>
          <a:ext cx="0" cy="0"/>
          <a:chOff x="0" y="0"/>
          <a:chExt cx="0" cy="0"/>
        </a:xfrm>
      </p:grpSpPr>
      <p:sp>
        <p:nvSpPr>
          <p:cNvPr id="833" name="Google Shape;833;gfa1571f3fb_3_10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 name="Google Shape;834;gfa1571f3fb_3_1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fa1571f3fb_3_10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fa1571f3fb_3_10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cb679436d4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cb679436d4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gfa1571f3fb_3_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gfa1571f3fb_3_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fa1571f3fb_3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fa1571f3fb_3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gfaab8daa4a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 name="Google Shape;931;gfaab8daa4a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faab8daa4a_2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faab8daa4a_2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fa1571f3fb_3_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fa1571f3fb_3_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gfa1571f3fb_3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 name="Google Shape;970;gfa1571f3fb_3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faab8daa4a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faab8daa4a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Comeback</a:t>
            </a:r>
            <a:r>
              <a:rPr lang="en"/>
              <a:t> of the century, Unlimited Submissions without testing requirements</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cb62c4ead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cb62c4ead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fa1571f3fb_3_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fa1571f3fb_3_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fa1571f3fb_3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fa1571f3fb_3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 name="Shape 1051"/>
        <p:cNvGrpSpPr/>
        <p:nvPr/>
      </p:nvGrpSpPr>
      <p:grpSpPr>
        <a:xfrm>
          <a:off x="0" y="0"/>
          <a:ext cx="0" cy="0"/>
          <a:chOff x="0" y="0"/>
          <a:chExt cx="0" cy="0"/>
        </a:xfrm>
      </p:grpSpPr>
      <p:sp>
        <p:nvSpPr>
          <p:cNvPr id="1052" name="Google Shape;1052;gfa1571f3fb_3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 name="Google Shape;1053;gfa1571f3fb_3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fa1571f3fb_3_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fa1571f3fb_3_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fa9e8ed75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fa9e8ed75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 name="Shape 1086"/>
        <p:cNvGrpSpPr/>
        <p:nvPr/>
      </p:nvGrpSpPr>
      <p:grpSpPr>
        <a:xfrm>
          <a:off x="0" y="0"/>
          <a:ext cx="0" cy="0"/>
          <a:chOff x="0" y="0"/>
          <a:chExt cx="0" cy="0"/>
        </a:xfrm>
      </p:grpSpPr>
      <p:sp>
        <p:nvSpPr>
          <p:cNvPr id="1087" name="Google Shape;1087;gfa9e8ed757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8" name="Google Shape;1088;gfa9e8ed757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fa1571f3fb_3_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fa1571f3fb_3_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7" name="Shape 1107"/>
        <p:cNvGrpSpPr/>
        <p:nvPr/>
      </p:nvGrpSpPr>
      <p:grpSpPr>
        <a:xfrm>
          <a:off x="0" y="0"/>
          <a:ext cx="0" cy="0"/>
          <a:chOff x="0" y="0"/>
          <a:chExt cx="0" cy="0"/>
        </a:xfrm>
      </p:grpSpPr>
      <p:sp>
        <p:nvSpPr>
          <p:cNvPr id="1108" name="Google Shape;1108;gfa9e8ed75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9" name="Google Shape;1109;gfa9e8ed75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fa1571f3fb_3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fa1571f3fb_3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cb679436d4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cb679436d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needed extra slides to reach 69 slides, forgive us for this</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 name="Shape 1136"/>
        <p:cNvGrpSpPr/>
        <p:nvPr/>
      </p:nvGrpSpPr>
      <p:grpSpPr>
        <a:xfrm>
          <a:off x="0" y="0"/>
          <a:ext cx="0" cy="0"/>
          <a:chOff x="0" y="0"/>
          <a:chExt cx="0" cy="0"/>
        </a:xfrm>
      </p:grpSpPr>
      <p:sp>
        <p:nvSpPr>
          <p:cNvPr id="1137" name="Google Shape;1137;gfa9e8ed757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8" name="Google Shape;1138;gfa9e8ed757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cb679436d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cb679436d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fa1571f3fb_3_9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fa1571f3fb_3_9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 name="Shape 1170"/>
        <p:cNvGrpSpPr/>
        <p:nvPr/>
      </p:nvGrpSpPr>
      <p:grpSpPr>
        <a:xfrm>
          <a:off x="0" y="0"/>
          <a:ext cx="0" cy="0"/>
          <a:chOff x="0" y="0"/>
          <a:chExt cx="0" cy="0"/>
        </a:xfrm>
      </p:grpSpPr>
      <p:sp>
        <p:nvSpPr>
          <p:cNvPr id="1171" name="Google Shape;1171;gfa1571f3fb_3_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2" name="Google Shape;1172;gfa1571f3fb_3_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gfa1571f3fb_3_9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 name="Google Shape;1182;gfa1571f3fb_3_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fa9e8ed757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fa9e8ed757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 name="Shape 1213"/>
        <p:cNvGrpSpPr/>
        <p:nvPr/>
      </p:nvGrpSpPr>
      <p:grpSpPr>
        <a:xfrm>
          <a:off x="0" y="0"/>
          <a:ext cx="0" cy="0"/>
          <a:chOff x="0" y="0"/>
          <a:chExt cx="0" cy="0"/>
        </a:xfrm>
      </p:grpSpPr>
      <p:sp>
        <p:nvSpPr>
          <p:cNvPr id="1214" name="Google Shape;1214;gfad0d3ca1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5" name="Google Shape;1215;gfad0d3ca1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 name="Shape 1225"/>
        <p:cNvGrpSpPr/>
        <p:nvPr/>
      </p:nvGrpSpPr>
      <p:grpSpPr>
        <a:xfrm>
          <a:off x="0" y="0"/>
          <a:ext cx="0" cy="0"/>
          <a:chOff x="0" y="0"/>
          <a:chExt cx="0" cy="0"/>
        </a:xfrm>
      </p:grpSpPr>
      <p:sp>
        <p:nvSpPr>
          <p:cNvPr id="1226" name="Google Shape;1226;gfccb859c0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7" name="Google Shape;1227;gfccb859c0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fccb859c0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fccb859c0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 name="Shape 1237"/>
        <p:cNvGrpSpPr/>
        <p:nvPr/>
      </p:nvGrpSpPr>
      <p:grpSpPr>
        <a:xfrm>
          <a:off x="0" y="0"/>
          <a:ext cx="0" cy="0"/>
          <a:chOff x="0" y="0"/>
          <a:chExt cx="0" cy="0"/>
        </a:xfrm>
      </p:grpSpPr>
      <p:sp>
        <p:nvSpPr>
          <p:cNvPr id="1238" name="Google Shape;1238;gf656920fa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9" name="Google Shape;1239;gf656920fa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f656920fa8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f656920fa8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will use various data structures</a:t>
            </a:r>
            <a:endParaRPr/>
          </a:p>
          <a:p>
            <a:pPr indent="-298450" lvl="0" marL="457200" rtl="0" algn="l">
              <a:spcBef>
                <a:spcPts val="0"/>
              </a:spcBef>
              <a:spcAft>
                <a:spcPts val="0"/>
              </a:spcAft>
              <a:buSzPts val="1100"/>
              <a:buAutoNum type="arabicPeriod"/>
            </a:pPr>
            <a:r>
              <a:rPr lang="en"/>
              <a:t>Hash table</a:t>
            </a:r>
            <a:endParaRPr/>
          </a:p>
          <a:p>
            <a:pPr indent="-298450" lvl="0" marL="457200" rtl="0" algn="l">
              <a:spcBef>
                <a:spcPts val="0"/>
              </a:spcBef>
              <a:spcAft>
                <a:spcPts val="0"/>
              </a:spcAft>
              <a:buSzPts val="1100"/>
              <a:buAutoNum type="arabicPeriod"/>
            </a:pPr>
            <a:r>
              <a:rPr lang="en"/>
              <a:t>Array</a:t>
            </a:r>
            <a:endParaRPr/>
          </a:p>
          <a:p>
            <a:pPr indent="-298450" lvl="0" marL="457200" rtl="0" algn="l">
              <a:spcBef>
                <a:spcPts val="0"/>
              </a:spcBef>
              <a:spcAft>
                <a:spcPts val="0"/>
              </a:spcAft>
              <a:buSzPts val="1100"/>
              <a:buAutoNum type="arabicPeriod"/>
            </a:pPr>
            <a:r>
              <a:rPr lang="en"/>
              <a:t>Linked List</a:t>
            </a:r>
            <a:endParaRPr/>
          </a:p>
          <a:p>
            <a:pPr indent="-298450" lvl="0" marL="457200" rtl="0" algn="l">
              <a:spcBef>
                <a:spcPts val="0"/>
              </a:spcBef>
              <a:spcAft>
                <a:spcPts val="0"/>
              </a:spcAft>
              <a:buSzPts val="1100"/>
              <a:buAutoNum type="arabicPeriod"/>
            </a:pPr>
            <a:r>
              <a:rPr lang="en"/>
              <a:t>Priority Queue</a:t>
            </a:r>
            <a:endParaRPr/>
          </a:p>
          <a:p>
            <a:pPr indent="-298450" lvl="0" marL="457200" rtl="0" algn="l">
              <a:spcBef>
                <a:spcPts val="0"/>
              </a:spcBef>
              <a:spcAft>
                <a:spcPts val="0"/>
              </a:spcAft>
              <a:buSzPts val="1100"/>
              <a:buAutoNum type="arabicPeriod"/>
            </a:pPr>
            <a:r>
              <a:rPr lang="en"/>
              <a:t>Binary Tree</a:t>
            </a:r>
            <a:endParaRPr/>
          </a:p>
          <a:p>
            <a:pPr indent="-298450" lvl="0" marL="457200" rtl="0" algn="l">
              <a:spcBef>
                <a:spcPts val="0"/>
              </a:spcBef>
              <a:spcAft>
                <a:spcPts val="0"/>
              </a:spcAft>
              <a:buSzPts val="1100"/>
              <a:buAutoNum type="arabicPeriod"/>
            </a:pPr>
            <a:r>
              <a:rPr lang="en"/>
              <a:t>Maps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Note that the tree used is not a BST, just a regular tree with at most 2 children.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fa1571f3fb_3_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fa1571f3fb_3_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Because of those multiple data structures involved here, the trickiest part in this project would be the actual coding bit.</a:t>
            </a:r>
            <a:endParaRPr/>
          </a:p>
          <a:p>
            <a:pPr indent="0" lvl="0" marL="0" rtl="0" algn="l">
              <a:spcBef>
                <a:spcPts val="0"/>
              </a:spcBef>
              <a:spcAft>
                <a:spcPts val="0"/>
              </a:spcAft>
              <a:buNone/>
            </a:pPr>
            <a:r>
              <a:rPr lang="en"/>
              <a:t>How do I access this element? How to put?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Awkward syntax may be something like: this-&gt;array[hash(key)%num]-&gt;next-&gt;val</a:t>
            </a:r>
            <a:endParaRPr/>
          </a:p>
          <a:p>
            <a:pPr indent="0" lvl="0" marL="0" rtl="0" algn="l">
              <a:spcBef>
                <a:spcPts val="0"/>
              </a:spcBef>
              <a:spcAft>
                <a:spcPts val="0"/>
              </a:spcAft>
              <a:buNone/>
            </a:pPr>
            <a:r>
              <a:rPr lang="en"/>
              <a:t>Or just declaring the priority queue, which will be quite baffling at first</a:t>
            </a:r>
            <a:endParaRPr/>
          </a:p>
          <a:p>
            <a:pPr indent="0" lvl="0" marL="0" rtl="0" algn="l">
              <a:spcBef>
                <a:spcPts val="0"/>
              </a:spcBef>
              <a:spcAft>
                <a:spcPts val="0"/>
              </a:spcAft>
              <a:buNone/>
            </a:pPr>
            <a:r>
              <a:rPr lang="en"/>
              <a:t>So be prepared…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useful skill would be to know how to read and understand C++ documentation as well as the starter code given to you</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fa1571f3fb_3_1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fa1571f3fb_3_1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Useful links you can look at while doing the project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hyperlink" Target="https://docs.google.com/document/d/1KiNIHDdilzmNcsK-la_eNWz-U-MTSPQNzGnnT7Idc5Y/edit?usp=sharing" TargetMode="External"/><Relationship Id="rId4" Type="http://schemas.openxmlformats.org/officeDocument/2006/relationships/hyperlink" Target="https://docs.google.com/document/d/1KiNIHDdilzmNcsK-la_eNWz-U-MTSPQNzGnnT7Idc5Y/edit?usp=sharing" TargetMode="External"/><Relationship Id="rId5"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hyperlink" Target="https://uic.zoom.us/rec/share/r5VwyqLB6SJ9ixi4NALL0TROYCTrRY9hS4RKWQ8KSHumMnFv-Vx60aQVMw2ZbYG-.-VG1htHESQNrbOxg"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hyperlink" Target="https://www.cplusplus.com/reference/queue/priority_queue/"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hyperlink" Target="https://www.cplusplus.com/reference/queue/priority_queue/"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hyperlink" Target="https://www.cplusplus.com/reference/queue/priority_queue/"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slide" Target="/ppt/slides/slide26.xml"/><Relationship Id="rId4" Type="http://schemas.openxmlformats.org/officeDocument/2006/relationships/slide" Target="/ppt/slides/slide26.xml"/><Relationship Id="rId5" Type="http://schemas.openxmlformats.org/officeDocument/2006/relationships/slide" Target="/ppt/slides/slide2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slide" Target="/ppt/slides/slide26.xml"/><Relationship Id="rId4" Type="http://schemas.openxmlformats.org/officeDocument/2006/relationships/slide" Target="/ppt/slides/slide26.xml"/><Relationship Id="rId5" Type="http://schemas.openxmlformats.org/officeDocument/2006/relationships/slide" Target="/ppt/slides/slide26.xml"/><Relationship Id="rId6" Type="http://schemas.openxmlformats.org/officeDocument/2006/relationships/slide" Target="/ppt/slides/slide2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hyperlink" Target="https://docs.google.com/presentation/u/1/d/1X120hfoy4VrVxfVeKNUCCfQ9ijFpk4rhU4HKlwKBoFk/edit" TargetMode="External"/><Relationship Id="rId4" Type="http://schemas.openxmlformats.org/officeDocument/2006/relationships/image" Target="../media/image1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slide" Target="/ppt/slides/slide26.xml"/><Relationship Id="rId4" Type="http://schemas.openxmlformats.org/officeDocument/2006/relationships/slide" Target="/ppt/slides/slide26.xml"/><Relationship Id="rId5" Type="http://schemas.openxmlformats.org/officeDocument/2006/relationships/slide" Target="/ppt/slides/slide26.xml"/><Relationship Id="rId6" Type="http://schemas.openxmlformats.org/officeDocument/2006/relationships/slide" Target="/ppt/slides/slide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slide" Target="/ppt/slides/slide26.xml"/><Relationship Id="rId4" Type="http://schemas.openxmlformats.org/officeDocument/2006/relationships/slide" Target="/ppt/slides/slide26.xml"/><Relationship Id="rId5" Type="http://schemas.openxmlformats.org/officeDocument/2006/relationships/slide" Target="/ppt/slides/slide26.xml"/><Relationship Id="rId6" Type="http://schemas.openxmlformats.org/officeDocument/2006/relationships/slide" Target="/ppt/slides/slide2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image" Target="../media/image1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slide" Target="/ppt/slides/slide26.xml"/><Relationship Id="rId4" Type="http://schemas.openxmlformats.org/officeDocument/2006/relationships/slide" Target="/ppt/slides/slide26.xml"/><Relationship Id="rId5" Type="http://schemas.openxmlformats.org/officeDocument/2006/relationships/slide" Target="/ppt/slides/slide26.xml"/><Relationship Id="rId6" Type="http://schemas.openxmlformats.org/officeDocument/2006/relationships/slide" Target="/ppt/slides/slide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gi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2.xml"/><Relationship Id="rId3" Type="http://schemas.openxmlformats.org/officeDocument/2006/relationships/slide" Target="/ppt/slides/slide3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1.gi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s://www.cplusplus.com/reference/queue/priority_queue/" TargetMode="External"/><Relationship Id="rId4" Type="http://schemas.openxmlformats.org/officeDocument/2006/relationships/hyperlink" Target="https://www.cplusplus.com/reference/istream/istream/get/" TargetMode="External"/><Relationship Id="rId5" Type="http://schemas.openxmlformats.org/officeDocument/2006/relationships/hyperlink" Target="https://www.cplusplus.com/reference/ostream/ostream/put/" TargetMode="External"/><Relationship Id="rId6" Type="http://schemas.openxmlformats.org/officeDocument/2006/relationships/hyperlink" Target="https://docs.google.com/presentation/u/1/d/1euUeCE8LKoo9jxtVJt55Vh3HiXWguR0iwO5Y6_kNZe8/edit" TargetMode="External"/><Relationship Id="rId7" Type="http://schemas.openxmlformats.org/officeDocument/2006/relationships/hyperlink" Target="https://docs.google.com/presentation/u/1/d/1X120hfoy4VrVxfVeKNUCCfQ9ijFpk4rhU4HKlwKBoFk/edit" TargetMode="External"/><Relationship Id="rId8" Type="http://schemas.openxmlformats.org/officeDocument/2006/relationships/hyperlink" Target="https://www.oreilly.com/library/view/optimized-c/9781491922057/ch04.htm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53" name="Shape 53"/>
        <p:cNvGrpSpPr/>
        <p:nvPr/>
      </p:nvGrpSpPr>
      <p:grpSpPr>
        <a:xfrm>
          <a:off x="0" y="0"/>
          <a:ext cx="0" cy="0"/>
          <a:chOff x="0" y="0"/>
          <a:chExt cx="0" cy="0"/>
        </a:xfrm>
      </p:grpSpPr>
      <p:sp>
        <p:nvSpPr>
          <p:cNvPr id="54" name="Google Shape;54;p13"/>
          <p:cNvSpPr/>
          <p:nvPr/>
        </p:nvSpPr>
        <p:spPr>
          <a:xfrm>
            <a:off x="3329400" y="4190736"/>
            <a:ext cx="2485200" cy="3246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lt1"/>
                </a:solidFill>
                <a:latin typeface="Barlow Semi Condensed"/>
                <a:ea typeface="Barlow Semi Condensed"/>
                <a:cs typeface="Barlow Semi Condensed"/>
                <a:sym typeface="Barlow Semi Condensed"/>
              </a:rPr>
              <a:t>Raka Primardika - Leeza Andryushchenko</a:t>
            </a:r>
            <a:endParaRPr b="1" sz="1000">
              <a:solidFill>
                <a:schemeClr val="lt1"/>
              </a:solidFill>
              <a:latin typeface="Barlow Semi Condensed"/>
              <a:ea typeface="Barlow Semi Condensed"/>
              <a:cs typeface="Barlow Semi Condensed"/>
              <a:sym typeface="Barlow Semi Condensed"/>
            </a:endParaRPr>
          </a:p>
        </p:txBody>
      </p:sp>
      <p:sp>
        <p:nvSpPr>
          <p:cNvPr id="55" name="Google Shape;55;p13"/>
          <p:cNvSpPr/>
          <p:nvPr/>
        </p:nvSpPr>
        <p:spPr>
          <a:xfrm>
            <a:off x="321450" y="121200"/>
            <a:ext cx="8501100" cy="9299100"/>
          </a:xfrm>
          <a:prstGeom prst="pie">
            <a:avLst>
              <a:gd fmla="val 10816742" name="adj1"/>
              <a:gd fmla="val 21585064" name="adj2"/>
            </a:avLst>
          </a:prstGeom>
          <a:solidFill>
            <a:srgbClr val="E0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653850" y="484799"/>
            <a:ext cx="7836300" cy="8571900"/>
          </a:xfrm>
          <a:prstGeom prst="pie">
            <a:avLst>
              <a:gd fmla="val 10816742" name="adj1"/>
              <a:gd fmla="val 21585064" name="adj2"/>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997350" y="860539"/>
            <a:ext cx="7149300" cy="7820400"/>
          </a:xfrm>
          <a:prstGeom prst="pie">
            <a:avLst>
              <a:gd fmla="val 10816742" name="adj1"/>
              <a:gd fmla="val 21585064" name="adj2"/>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1360750" y="1265649"/>
            <a:ext cx="6408600" cy="7010100"/>
          </a:xfrm>
          <a:prstGeom prst="pie">
            <a:avLst>
              <a:gd fmla="val 10816742" name="adj1"/>
              <a:gd fmla="val 21585064" name="adj2"/>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1753500" y="1687660"/>
            <a:ext cx="5637000" cy="6166200"/>
          </a:xfrm>
          <a:prstGeom prst="pie">
            <a:avLst>
              <a:gd fmla="val 10816742" name="adj1"/>
              <a:gd fmla="val 21585064" name="adj2"/>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2135850" y="2105897"/>
            <a:ext cx="4872300" cy="5329500"/>
          </a:xfrm>
          <a:prstGeom prst="pie">
            <a:avLst>
              <a:gd fmla="val 10816742" name="adj1"/>
              <a:gd fmla="val 21585064" name="adj2"/>
            </a:avLst>
          </a:pr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2533500" y="2540870"/>
            <a:ext cx="4077000" cy="4459800"/>
          </a:xfrm>
          <a:prstGeom prst="pie">
            <a:avLst>
              <a:gd fmla="val 10816742" name="adj1"/>
              <a:gd fmla="val 21585064" name="adj2"/>
            </a:avLst>
          </a:pr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2918700" y="2962224"/>
            <a:ext cx="3306600" cy="3617100"/>
          </a:xfrm>
          <a:prstGeom prst="pie">
            <a:avLst>
              <a:gd fmla="val 10816742" name="adj1"/>
              <a:gd fmla="val 21585064" name="adj2"/>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193645" y="977899"/>
            <a:ext cx="8756729" cy="3187690"/>
          </a:xfrm>
          <a:prstGeom prst="rect">
            <a:avLst/>
          </a:prstGeom>
        </p:spPr>
        <p:txBody>
          <a:bodyPr>
            <a:prstTxWarp prst="textPlain"/>
          </a:bodyPr>
          <a:lstStyle/>
          <a:p>
            <a:pPr lvl="0" algn="ctr"/>
            <a:r>
              <a:rPr b="1" i="0">
                <a:ln cap="flat" cmpd="sng" w="38100">
                  <a:solidFill>
                    <a:srgbClr val="B7B7B7"/>
                  </a:solidFill>
                  <a:prstDash val="solid"/>
                  <a:round/>
                  <a:headEnd len="sm" w="sm" type="none"/>
                  <a:tailEnd len="sm" w="sm" type="none"/>
                </a:ln>
                <a:solidFill>
                  <a:srgbClr val="D9D9D9"/>
                </a:solidFill>
                <a:latin typeface="Staatliches"/>
              </a:rPr>
              <a:t>CS 251</a:t>
            </a:r>
          </a:p>
        </p:txBody>
      </p:sp>
      <p:sp>
        <p:nvSpPr>
          <p:cNvPr id="64" name="Google Shape;64;p13"/>
          <p:cNvSpPr/>
          <p:nvPr/>
        </p:nvSpPr>
        <p:spPr>
          <a:xfrm>
            <a:off x="1174250" y="1842962"/>
            <a:ext cx="5720026" cy="1100349"/>
          </a:xfrm>
          <a:prstGeom prst="rect">
            <a:avLst/>
          </a:prstGeom>
        </p:spPr>
        <p:txBody>
          <a:bodyPr>
            <a:prstTxWarp prst="textPlain"/>
          </a:bodyPr>
          <a:lstStyle/>
          <a:p>
            <a:pPr lvl="0" algn="ctr"/>
            <a:r>
              <a:rPr b="1" i="1">
                <a:ln cap="flat" cmpd="sng" w="28575">
                  <a:solidFill>
                    <a:schemeClr val="dk1"/>
                  </a:solidFill>
                  <a:prstDash val="solid"/>
                  <a:round/>
                  <a:headEnd len="sm" w="sm" type="none"/>
                  <a:tailEnd len="sm" w="sm" type="none"/>
                </a:ln>
                <a:solidFill>
                  <a:srgbClr val="FFFFFF"/>
                </a:solidFill>
                <a:latin typeface="Barlow Semi Condensed"/>
              </a:rPr>
              <a:t>PROJECT</a:t>
            </a:r>
          </a:p>
        </p:txBody>
      </p:sp>
      <p:sp>
        <p:nvSpPr>
          <p:cNvPr id="65" name="Google Shape;65;p13"/>
          <p:cNvSpPr/>
          <p:nvPr/>
        </p:nvSpPr>
        <p:spPr>
          <a:xfrm>
            <a:off x="2136361" y="3103036"/>
            <a:ext cx="4878120" cy="400139"/>
          </a:xfrm>
          <a:prstGeom prst="rect">
            <a:avLst/>
          </a:prstGeom>
        </p:spPr>
        <p:txBody>
          <a:bodyPr>
            <a:prstTxWarp prst="textPlain"/>
          </a:bodyPr>
          <a:lstStyle/>
          <a:p>
            <a:pPr lvl="0" algn="ctr"/>
            <a:r>
              <a:rPr b="1" i="1">
                <a:ln cap="flat" cmpd="sng" w="28575">
                  <a:solidFill>
                    <a:schemeClr val="dk1"/>
                  </a:solidFill>
                  <a:prstDash val="solid"/>
                  <a:round/>
                  <a:headEnd len="sm" w="sm" type="none"/>
                  <a:tailEnd len="sm" w="sm" type="none"/>
                </a:ln>
                <a:solidFill>
                  <a:srgbClr val="FFFFFF"/>
                </a:solidFill>
                <a:latin typeface="Barlow Semi Condensed"/>
              </a:rPr>
              <a:t>FILE COMPRESSION 2.0</a:t>
            </a:r>
          </a:p>
        </p:txBody>
      </p:sp>
      <p:sp>
        <p:nvSpPr>
          <p:cNvPr id="66" name="Google Shape;66;p13"/>
          <p:cNvSpPr/>
          <p:nvPr/>
        </p:nvSpPr>
        <p:spPr>
          <a:xfrm>
            <a:off x="7014483" y="1495509"/>
            <a:ext cx="955291" cy="1555912"/>
          </a:xfrm>
          <a:prstGeom prst="rect">
            <a:avLst/>
          </a:prstGeom>
        </p:spPr>
        <p:txBody>
          <a:bodyPr>
            <a:prstTxWarp prst="textPlain"/>
          </a:bodyPr>
          <a:lstStyle/>
          <a:p>
            <a:pPr lvl="0" algn="ctr"/>
            <a:r>
              <a:rPr b="1" i="1">
                <a:ln cap="flat" cmpd="sng" w="38100">
                  <a:solidFill>
                    <a:srgbClr val="000000"/>
                  </a:solidFill>
                  <a:prstDash val="solid"/>
                  <a:round/>
                  <a:headEnd len="sm" w="sm" type="none"/>
                  <a:tailEnd len="sm" w="sm" type="none"/>
                </a:ln>
                <a:gradFill>
                  <a:gsLst>
                    <a:gs pos="0">
                      <a:srgbClr val="E06666"/>
                    </a:gs>
                    <a:gs pos="26000">
                      <a:srgbClr val="F6B26B"/>
                    </a:gs>
                    <a:gs pos="62000">
                      <a:srgbClr val="FFD966"/>
                    </a:gs>
                    <a:gs pos="90000">
                      <a:srgbClr val="93C47D"/>
                    </a:gs>
                    <a:gs pos="100000">
                      <a:srgbClr val="6FA8DC"/>
                    </a:gs>
                  </a:gsLst>
                  <a:lin ang="8100019" scaled="0"/>
                </a:gradFill>
                <a:latin typeface="Barlow Semi Condensed"/>
              </a:rPr>
              <a:t>6</a:t>
            </a:r>
          </a:p>
        </p:txBody>
      </p:sp>
      <p:pic>
        <p:nvPicPr>
          <p:cNvPr id="67" name="Google Shape;67;p13"/>
          <p:cNvPicPr preferRelativeResize="0"/>
          <p:nvPr/>
        </p:nvPicPr>
        <p:blipFill rotWithShape="1">
          <a:blip r:embed="rId3">
            <a:alphaModFix/>
          </a:blip>
          <a:srcRect b="31842" l="0" r="0" t="0"/>
          <a:stretch/>
        </p:blipFill>
        <p:spPr>
          <a:xfrm>
            <a:off x="0" y="2948750"/>
            <a:ext cx="5219866" cy="1778800"/>
          </a:xfrm>
          <a:prstGeom prst="rect">
            <a:avLst/>
          </a:prstGeom>
          <a:noFill/>
          <a:ln>
            <a:noFill/>
          </a:ln>
        </p:spPr>
      </p:pic>
      <p:sp>
        <p:nvSpPr>
          <p:cNvPr id="68" name="Google Shape;68;p13"/>
          <p:cNvSpPr/>
          <p:nvPr/>
        </p:nvSpPr>
        <p:spPr>
          <a:xfrm>
            <a:off x="0" y="4625875"/>
            <a:ext cx="9144000" cy="517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000">
                <a:solidFill>
                  <a:schemeClr val="lt1"/>
                </a:solidFill>
                <a:latin typeface="Barlow Semi Condensed"/>
                <a:ea typeface="Barlow Semi Condensed"/>
                <a:cs typeface="Barlow Semi Condensed"/>
                <a:sym typeface="Barlow Semi Condensed"/>
              </a:rPr>
              <a:t>RAKA PRIMARDIKA - LEEZA ANDRYUSHCHENKO</a:t>
            </a:r>
            <a:endParaRPr b="1" i="1" sz="1000">
              <a:solidFill>
                <a:schemeClr val="lt1"/>
              </a:solidFill>
              <a:latin typeface="Barlow Semi Condensed"/>
              <a:ea typeface="Barlow Semi Condensed"/>
              <a:cs typeface="Barlow Semi Condensed"/>
              <a:sym typeface="Barlow Semi Condensed"/>
            </a:endParaRPr>
          </a:p>
        </p:txBody>
      </p:sp>
      <p:pic>
        <p:nvPicPr>
          <p:cNvPr id="69" name="Google Shape;69;p13"/>
          <p:cNvPicPr preferRelativeResize="0"/>
          <p:nvPr/>
        </p:nvPicPr>
        <p:blipFill rotWithShape="1">
          <a:blip r:embed="rId4">
            <a:alphaModFix/>
          </a:blip>
          <a:srcRect b="42186" l="0" r="0" t="0"/>
          <a:stretch/>
        </p:blipFill>
        <p:spPr>
          <a:xfrm flipH="1">
            <a:off x="5299664" y="3414432"/>
            <a:ext cx="3825252" cy="1313118"/>
          </a:xfrm>
          <a:prstGeom prst="rect">
            <a:avLst/>
          </a:prstGeom>
          <a:noFill/>
          <a:ln>
            <a:noFill/>
          </a:ln>
        </p:spPr>
      </p:pic>
      <p:sp>
        <p:nvSpPr>
          <p:cNvPr id="70" name="Google Shape;70;p13"/>
          <p:cNvSpPr/>
          <p:nvPr/>
        </p:nvSpPr>
        <p:spPr>
          <a:xfrm>
            <a:off x="545400" y="195271"/>
            <a:ext cx="1084104" cy="612684"/>
          </a:xfrm>
          <a:prstGeom prst="cloud">
            <a:avLst/>
          </a:prstGeom>
          <a:solidFill>
            <a:schemeClr val="lt1"/>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rot="10800000">
            <a:off x="7406050" y="195271"/>
            <a:ext cx="1084104" cy="612684"/>
          </a:xfrm>
          <a:prstGeom prst="cloud">
            <a:avLst/>
          </a:prstGeom>
          <a:solidFill>
            <a:schemeClr val="lt1"/>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3550150" y="1328838"/>
            <a:ext cx="2029800" cy="411300"/>
          </a:xfrm>
          <a:prstGeom prst="parallelogram">
            <a:avLst>
              <a:gd fmla="val 9835" name="adj"/>
            </a:avLst>
          </a:prstGeom>
          <a:solidFill>
            <a:srgbClr val="00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lt1"/>
                </a:solidFill>
                <a:latin typeface="Barlow Semi Condensed"/>
                <a:ea typeface="Barlow Semi Condensed"/>
                <a:cs typeface="Barlow Semi Condensed"/>
                <a:sym typeface="Barlow Semi Condensed"/>
              </a:rPr>
              <a:t>JUMPSTART</a:t>
            </a:r>
            <a:endParaRPr b="1" i="1" sz="2400">
              <a:solidFill>
                <a:schemeClr val="lt1"/>
              </a:solidFill>
              <a:latin typeface="Barlow Semi Condensed"/>
              <a:ea typeface="Barlow Semi Condensed"/>
              <a:cs typeface="Barlow Semi Condensed"/>
              <a:sym typeface="Barlow Semi Condense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44" name="Shape 144"/>
        <p:cNvGrpSpPr/>
        <p:nvPr/>
      </p:nvGrpSpPr>
      <p:grpSpPr>
        <a:xfrm>
          <a:off x="0" y="0"/>
          <a:ext cx="0" cy="0"/>
          <a:chOff x="0" y="0"/>
          <a:chExt cx="0" cy="0"/>
        </a:xfrm>
      </p:grpSpPr>
      <p:sp>
        <p:nvSpPr>
          <p:cNvPr id="145" name="Google Shape;145;p22"/>
          <p:cNvSpPr/>
          <p:nvPr/>
        </p:nvSpPr>
        <p:spPr>
          <a:xfrm>
            <a:off x="2555664" y="296688"/>
            <a:ext cx="4032680"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AUTOGRADER TESTS</a:t>
            </a:r>
          </a:p>
        </p:txBody>
      </p:sp>
      <p:graphicFrame>
        <p:nvGraphicFramePr>
          <p:cNvPr id="146" name="Google Shape;146;p22"/>
          <p:cNvGraphicFramePr/>
          <p:nvPr/>
        </p:nvGraphicFramePr>
        <p:xfrm>
          <a:off x="591700" y="882655"/>
          <a:ext cx="3000000" cy="3000000"/>
        </p:xfrm>
        <a:graphic>
          <a:graphicData uri="http://schemas.openxmlformats.org/drawingml/2006/table">
            <a:tbl>
              <a:tblPr>
                <a:noFill/>
                <a:tableStyleId>{91E45AA0-79CB-48E7-90BD-5F0AAC9F3944}</a:tableStyleId>
              </a:tblPr>
              <a:tblGrid>
                <a:gridCol w="978375"/>
                <a:gridCol w="1048600"/>
                <a:gridCol w="5114800"/>
                <a:gridCol w="818800"/>
              </a:tblGrid>
              <a:tr h="345800">
                <a:tc>
                  <a:txBody>
                    <a:bodyPr/>
                    <a:lstStyle/>
                    <a:p>
                      <a:pPr indent="0" lvl="0" marL="0" rtl="0" algn="ctr">
                        <a:spcBef>
                          <a:spcPts val="0"/>
                        </a:spcBef>
                        <a:spcAft>
                          <a:spcPts val="0"/>
                        </a:spcAft>
                        <a:buNone/>
                      </a:pPr>
                      <a:r>
                        <a:rPr b="1" i="1" lang="en" sz="1200">
                          <a:solidFill>
                            <a:schemeClr val="lt1"/>
                          </a:solidFill>
                          <a:latin typeface="Barlow Semi Condensed"/>
                          <a:ea typeface="Barlow Semi Condensed"/>
                          <a:cs typeface="Barlow Semi Condensed"/>
                          <a:sym typeface="Barlow Semi Condensed"/>
                        </a:rPr>
                        <a:t>MILESTONE</a:t>
                      </a:r>
                      <a:endParaRPr b="1" i="1" sz="1200">
                        <a:solidFill>
                          <a:schemeClr val="lt1"/>
                        </a:solidFill>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434343"/>
                    </a:solidFill>
                  </a:tcPr>
                </a:tc>
                <a:tc>
                  <a:txBody>
                    <a:bodyPr/>
                    <a:lstStyle/>
                    <a:p>
                      <a:pPr indent="0" lvl="0" marL="0" rtl="0" algn="ctr">
                        <a:spcBef>
                          <a:spcPts val="0"/>
                        </a:spcBef>
                        <a:spcAft>
                          <a:spcPts val="0"/>
                        </a:spcAft>
                        <a:buNone/>
                      </a:pPr>
                      <a:r>
                        <a:rPr b="1" i="1" lang="en" sz="1200">
                          <a:solidFill>
                            <a:schemeClr val="lt1"/>
                          </a:solidFill>
                          <a:latin typeface="Barlow Semi Condensed"/>
                          <a:ea typeface="Barlow Semi Condensed"/>
                          <a:cs typeface="Barlow Semi Condensed"/>
                          <a:sym typeface="Barlow Semi Condensed"/>
                        </a:rPr>
                        <a:t>TEST NAME</a:t>
                      </a:r>
                      <a:endParaRPr b="1" i="1" sz="1200">
                        <a:solidFill>
                          <a:schemeClr val="lt1"/>
                        </a:solidFill>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434343"/>
                    </a:solidFill>
                  </a:tcPr>
                </a:tc>
                <a:tc>
                  <a:txBody>
                    <a:bodyPr/>
                    <a:lstStyle/>
                    <a:p>
                      <a:pPr indent="0" lvl="0" marL="0" rtl="0" algn="ctr">
                        <a:spcBef>
                          <a:spcPts val="0"/>
                        </a:spcBef>
                        <a:spcAft>
                          <a:spcPts val="0"/>
                        </a:spcAft>
                        <a:buNone/>
                      </a:pPr>
                      <a:r>
                        <a:rPr b="1" i="1" lang="en" sz="1200">
                          <a:solidFill>
                            <a:schemeClr val="lt1"/>
                          </a:solidFill>
                          <a:latin typeface="Barlow Semi Condensed"/>
                          <a:ea typeface="Barlow Semi Condensed"/>
                          <a:cs typeface="Barlow Semi Condensed"/>
                          <a:sym typeface="Barlow Semi Condensed"/>
                        </a:rPr>
                        <a:t>TEST CASES THAT SHOULD PASS</a:t>
                      </a:r>
                      <a:endParaRPr b="1" i="1" sz="1200">
                        <a:solidFill>
                          <a:schemeClr val="lt1"/>
                        </a:solidFill>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434343"/>
                    </a:solidFill>
                  </a:tcPr>
                </a:tc>
                <a:tc>
                  <a:txBody>
                    <a:bodyPr/>
                    <a:lstStyle/>
                    <a:p>
                      <a:pPr indent="0" lvl="0" marL="0" rtl="0" algn="ctr">
                        <a:spcBef>
                          <a:spcPts val="0"/>
                        </a:spcBef>
                        <a:spcAft>
                          <a:spcPts val="0"/>
                        </a:spcAft>
                        <a:buNone/>
                      </a:pPr>
                      <a:r>
                        <a:rPr b="1" i="1" lang="en" sz="1200">
                          <a:solidFill>
                            <a:schemeClr val="lt1"/>
                          </a:solidFill>
                          <a:latin typeface="Barlow Semi Condensed"/>
                          <a:ea typeface="Barlow Semi Condensed"/>
                          <a:cs typeface="Barlow Semi Condensed"/>
                          <a:sym typeface="Barlow Semi Condensed"/>
                        </a:rPr>
                        <a:t>POINTS</a:t>
                      </a:r>
                      <a:endParaRPr b="1" i="1" sz="1200">
                        <a:solidFill>
                          <a:schemeClr val="lt1"/>
                        </a:solidFill>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434343"/>
                    </a:solidFill>
                  </a:tcPr>
                </a:tc>
              </a:tr>
              <a:tr h="345800">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0</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Hashmap</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highlight>
                            <a:srgbClr val="D9D9D9"/>
                          </a:highlight>
                          <a:latin typeface="Barlow Semi Condensed"/>
                          <a:ea typeface="Barlow Semi Condensed"/>
                          <a:cs typeface="Barlow Semi Condensed"/>
                          <a:sym typeface="Barlow Semi Condensed"/>
                        </a:rPr>
                        <a:t>1,2,3,4,5,6,7,8,9</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23</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r h="345800">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Option 1</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1-9,</a:t>
                      </a:r>
                      <a:r>
                        <a:rPr b="1" i="1" lang="en" sz="1200">
                          <a:highlight>
                            <a:srgbClr val="F4CCCC"/>
                          </a:highlight>
                          <a:latin typeface="Barlow Semi Condensed"/>
                          <a:ea typeface="Barlow Semi Condensed"/>
                          <a:cs typeface="Barlow Semi Condensed"/>
                          <a:sym typeface="Barlow Semi Condensed"/>
                        </a:rPr>
                        <a:t>10,17,24</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35</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r h="345800">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2</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i="1" lang="en" sz="1200">
                          <a:solidFill>
                            <a:schemeClr val="dk1"/>
                          </a:solidFill>
                          <a:latin typeface="Barlow Semi Condensed"/>
                          <a:ea typeface="Barlow Semi Condensed"/>
                          <a:cs typeface="Barlow Semi Condensed"/>
                          <a:sym typeface="Barlow Semi Condensed"/>
                        </a:rPr>
                        <a:t>Option 2</a:t>
                      </a:r>
                      <a:endParaRPr b="1" i="1" sz="1200">
                        <a:solidFill>
                          <a:schemeClr val="dk1"/>
                        </a:solidFill>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solidFill>
                            <a:schemeClr val="dk1"/>
                          </a:solidFill>
                          <a:latin typeface="Barlow Semi Condensed"/>
                          <a:ea typeface="Barlow Semi Condensed"/>
                          <a:cs typeface="Barlow Semi Condensed"/>
                          <a:sym typeface="Barlow Semi Condensed"/>
                        </a:rPr>
                        <a:t>1-10,17,24,</a:t>
                      </a:r>
                      <a:r>
                        <a:rPr b="1" i="1" lang="en" sz="1200">
                          <a:solidFill>
                            <a:schemeClr val="dk1"/>
                          </a:solidFill>
                          <a:highlight>
                            <a:srgbClr val="FCE5CD"/>
                          </a:highlight>
                          <a:latin typeface="Barlow Semi Condensed"/>
                          <a:ea typeface="Barlow Semi Condensed"/>
                          <a:cs typeface="Barlow Semi Condensed"/>
                          <a:sym typeface="Barlow Semi Condensed"/>
                        </a:rPr>
                        <a:t>11,18,25</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solidFill>
                            <a:schemeClr val="dk1"/>
                          </a:solidFill>
                          <a:latin typeface="Barlow Semi Condensed"/>
                          <a:ea typeface="Barlow Semi Condensed"/>
                          <a:cs typeface="Barlow Semi Condensed"/>
                          <a:sym typeface="Barlow Semi Condensed"/>
                        </a:rPr>
                        <a:t>47</a:t>
                      </a:r>
                      <a:endParaRPr b="1" i="1" sz="1200">
                        <a:solidFill>
                          <a:schemeClr val="dk1"/>
                        </a:solidFill>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r h="345800">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3</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2CC"/>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Option 3</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1-9,10,11,17,18,24,25,</a:t>
                      </a:r>
                      <a:r>
                        <a:rPr b="1" i="1" lang="en" sz="1200">
                          <a:highlight>
                            <a:srgbClr val="FFF2CC"/>
                          </a:highlight>
                          <a:latin typeface="Barlow Semi Condensed"/>
                          <a:ea typeface="Barlow Semi Condensed"/>
                          <a:cs typeface="Barlow Semi Condensed"/>
                          <a:sym typeface="Barlow Semi Condensed"/>
                        </a:rPr>
                        <a:t>12,19,26,42,43,44</a:t>
                      </a:r>
                      <a:endParaRPr b="1" i="1" sz="1200">
                        <a:highlight>
                          <a:srgbClr val="FFF2CC"/>
                        </a:highlight>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74</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r h="345800">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4</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4, Encode</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1-12,17-19,24-26,42-44,</a:t>
                      </a:r>
                      <a:r>
                        <a:rPr b="1" i="1" lang="en" sz="1200">
                          <a:highlight>
                            <a:srgbClr val="D9EAD3"/>
                          </a:highlight>
                          <a:latin typeface="Barlow Semi Condensed"/>
                          <a:ea typeface="Barlow Semi Condensed"/>
                          <a:cs typeface="Barlow Semi Condensed"/>
                          <a:sym typeface="Barlow Semi Condensed"/>
                        </a:rPr>
                        <a:t>13,20,28,30,32,34,36,38,40</a:t>
                      </a:r>
                      <a:endParaRPr b="1" i="1" sz="1200">
                        <a:highlight>
                          <a:srgbClr val="D9EAD3"/>
                        </a:highlight>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117</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r h="345800">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5</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0E0E3"/>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5, Decode</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1-13,17-20,24-26,28,30,32,34,36,38,40,42-44,</a:t>
                      </a:r>
                      <a:r>
                        <a:rPr b="1" i="1" lang="en" sz="1200">
                          <a:highlight>
                            <a:srgbClr val="D0E0E3"/>
                          </a:highlight>
                          <a:latin typeface="Barlow Semi Condensed"/>
                          <a:ea typeface="Barlow Semi Condensed"/>
                          <a:cs typeface="Barlow Semi Condensed"/>
                          <a:sym typeface="Barlow Semi Condensed"/>
                        </a:rPr>
                        <a:t>14,21,29,31,33,35,37,39,41</a:t>
                      </a:r>
                      <a:endParaRPr b="1" i="1" sz="1200">
                        <a:highlight>
                          <a:srgbClr val="D0E0E3"/>
                        </a:highlight>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160</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r h="345800">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6</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9DAF8"/>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Valgrind</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1-14,17-21,24-26,28-44,</a:t>
                      </a:r>
                      <a:r>
                        <a:rPr b="1" i="1" lang="en" sz="1200">
                          <a:highlight>
                            <a:srgbClr val="C9DAF8"/>
                          </a:highlight>
                          <a:latin typeface="Barlow Semi Condensed"/>
                          <a:ea typeface="Barlow Semi Condensed"/>
                          <a:cs typeface="Barlow Semi Condensed"/>
                          <a:sym typeface="Barlow Semi Condensed"/>
                        </a:rPr>
                        <a:t>Valgrind</a:t>
                      </a:r>
                      <a:endParaRPr b="1" i="1" sz="1200">
                        <a:highlight>
                          <a:srgbClr val="C9DAF8"/>
                        </a:highlight>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170</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r h="345800">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7</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D9D2E9"/>
                    </a:solidFill>
                  </a:tcPr>
                </a:tc>
                <a:tc>
                  <a:txBody>
                    <a:bodyPr/>
                    <a:lstStyle/>
                    <a:p>
                      <a:pPr indent="0" lvl="0" marL="0" rtl="0" algn="ctr">
                        <a:spcBef>
                          <a:spcPts val="0"/>
                        </a:spcBef>
                        <a:spcAft>
                          <a:spcPts val="0"/>
                        </a:spcAft>
                        <a:buNone/>
                      </a:pPr>
                      <a:r>
                        <a:rPr b="1" i="1" lang="en" sz="1200">
                          <a:solidFill>
                            <a:schemeClr val="dk1"/>
                          </a:solidFill>
                          <a:latin typeface="Barlow Semi Condensed"/>
                          <a:ea typeface="Barlow Semi Condensed"/>
                          <a:cs typeface="Barlow Semi Condensed"/>
                          <a:sym typeface="Barlow Semi Condensed"/>
                        </a:rPr>
                        <a:t>Option C, B</a:t>
                      </a:r>
                      <a:endParaRPr b="1" i="1" sz="1200">
                        <a:solidFill>
                          <a:schemeClr val="dk1"/>
                        </a:solidFill>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solidFill>
                            <a:schemeClr val="dk1"/>
                          </a:solidFill>
                          <a:latin typeface="Barlow Semi Condensed"/>
                          <a:ea typeface="Barlow Semi Condensed"/>
                          <a:cs typeface="Barlow Semi Condensed"/>
                          <a:sym typeface="Barlow Semi Condensed"/>
                        </a:rPr>
                        <a:t>1-13,17-21,24-26,28-44,</a:t>
                      </a:r>
                      <a:r>
                        <a:rPr b="1" i="1" lang="en" sz="1200">
                          <a:solidFill>
                            <a:schemeClr val="dk1"/>
                          </a:solidFill>
                          <a:highlight>
                            <a:srgbClr val="D9D2E9"/>
                          </a:highlight>
                          <a:latin typeface="Barlow Semi Condensed"/>
                          <a:ea typeface="Barlow Semi Condensed"/>
                          <a:cs typeface="Barlow Semi Condensed"/>
                          <a:sym typeface="Barlow Semi Condensed"/>
                        </a:rPr>
                        <a:t>15,22</a:t>
                      </a:r>
                      <a:r>
                        <a:rPr b="1" i="1" lang="en" sz="1200">
                          <a:solidFill>
                            <a:schemeClr val="dk1"/>
                          </a:solidFill>
                          <a:latin typeface="Barlow Semi Condensed"/>
                          <a:ea typeface="Barlow Semi Condensed"/>
                          <a:cs typeface="Barlow Semi Condensed"/>
                          <a:sym typeface="Barlow Semi Condensed"/>
                        </a:rPr>
                        <a:t>,Valgrind</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178</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r h="345800">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8</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AD1DC"/>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Option D, T</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1-15,17-22,24-26,28-44,</a:t>
                      </a:r>
                      <a:r>
                        <a:rPr b="1" i="1" lang="en" sz="1200">
                          <a:highlight>
                            <a:srgbClr val="EAD1DC"/>
                          </a:highlight>
                          <a:latin typeface="Barlow Semi Condensed"/>
                          <a:ea typeface="Barlow Semi Condensed"/>
                          <a:cs typeface="Barlow Semi Condensed"/>
                          <a:sym typeface="Barlow Semi Condensed"/>
                        </a:rPr>
                        <a:t>16,23,27</a:t>
                      </a:r>
                      <a:r>
                        <a:rPr b="1" i="1" lang="en" sz="1200">
                          <a:latin typeface="Barlow Semi Condensed"/>
                          <a:ea typeface="Barlow Semi Condensed"/>
                          <a:cs typeface="Barlow Semi Condensed"/>
                          <a:sym typeface="Barlow Semi Condensed"/>
                        </a:rPr>
                        <a:t>,Valgrind</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190</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r h="345800">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CC</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66666"/>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Style</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1-44,</a:t>
                      </a:r>
                      <a:r>
                        <a:rPr b="1" i="1" lang="en" sz="1200">
                          <a:highlight>
                            <a:srgbClr val="999999"/>
                          </a:highlight>
                          <a:latin typeface="Barlow Semi Condensed"/>
                          <a:ea typeface="Barlow Semi Condensed"/>
                          <a:cs typeface="Barlow Semi Condensed"/>
                          <a:sym typeface="Barlow Semi Condensed"/>
                        </a:rPr>
                        <a:t>Style</a:t>
                      </a:r>
                      <a:r>
                        <a:rPr b="1" i="1" lang="en" sz="1200">
                          <a:latin typeface="Barlow Semi Condensed"/>
                          <a:ea typeface="Barlow Semi Condensed"/>
                          <a:cs typeface="Barlow Semi Condensed"/>
                          <a:sym typeface="Barlow Semi Condensed"/>
                        </a:rPr>
                        <a:t>,Valgrind</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200">
                          <a:latin typeface="Barlow Semi Condensed"/>
                          <a:ea typeface="Barlow Semi Condensed"/>
                          <a:cs typeface="Barlow Semi Condensed"/>
                          <a:sym typeface="Barlow Semi Condensed"/>
                        </a:rPr>
                        <a:t>195</a:t>
                      </a:r>
                      <a:endParaRPr b="1" i="1" sz="1200">
                        <a:latin typeface="Barlow Semi Condensed"/>
                        <a:ea typeface="Barlow Semi Condensed"/>
                        <a:cs typeface="Barlow Semi Condensed"/>
                        <a:sym typeface="Barlow Semi Condense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50" name="Shape 150"/>
        <p:cNvGrpSpPr/>
        <p:nvPr/>
      </p:nvGrpSpPr>
      <p:grpSpPr>
        <a:xfrm>
          <a:off x="0" y="0"/>
          <a:ext cx="0" cy="0"/>
          <a:chOff x="0" y="0"/>
          <a:chExt cx="0" cy="0"/>
        </a:xfrm>
      </p:grpSpPr>
      <p:sp>
        <p:nvSpPr>
          <p:cNvPr id="151" name="Google Shape;151;p23"/>
          <p:cNvSpPr/>
          <p:nvPr/>
        </p:nvSpPr>
        <p:spPr>
          <a:xfrm>
            <a:off x="3368752" y="216463"/>
            <a:ext cx="2406502"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ASCII TABLE</a:t>
            </a:r>
          </a:p>
        </p:txBody>
      </p:sp>
      <p:sp>
        <p:nvSpPr>
          <p:cNvPr id="152" name="Google Shape;152;p23"/>
          <p:cNvSpPr/>
          <p:nvPr/>
        </p:nvSpPr>
        <p:spPr>
          <a:xfrm>
            <a:off x="3617114" y="674075"/>
            <a:ext cx="1909762"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IF YOU NEED IT</a:t>
            </a:r>
          </a:p>
        </p:txBody>
      </p:sp>
      <p:pic>
        <p:nvPicPr>
          <p:cNvPr id="153" name="Google Shape;153;p23"/>
          <p:cNvPicPr preferRelativeResize="0"/>
          <p:nvPr/>
        </p:nvPicPr>
        <p:blipFill rotWithShape="1">
          <a:blip r:embed="rId3">
            <a:alphaModFix/>
          </a:blip>
          <a:srcRect b="2864" l="1730" r="2143" t="11357"/>
          <a:stretch/>
        </p:blipFill>
        <p:spPr>
          <a:xfrm>
            <a:off x="1460025" y="1083525"/>
            <a:ext cx="6223952" cy="3861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CCCCC"/>
        </a:solidFill>
      </p:bgPr>
    </p:bg>
    <p:spTree>
      <p:nvGrpSpPr>
        <p:cNvPr id="157" name="Shape 157"/>
        <p:cNvGrpSpPr/>
        <p:nvPr/>
      </p:nvGrpSpPr>
      <p:grpSpPr>
        <a:xfrm>
          <a:off x="0" y="0"/>
          <a:ext cx="0" cy="0"/>
          <a:chOff x="0" y="0"/>
          <a:chExt cx="0" cy="0"/>
        </a:xfrm>
      </p:grpSpPr>
      <p:sp>
        <p:nvSpPr>
          <p:cNvPr id="158" name="Google Shape;158;p24"/>
          <p:cNvSpPr/>
          <p:nvPr/>
        </p:nvSpPr>
        <p:spPr>
          <a:xfrm>
            <a:off x="3460488" y="2030500"/>
            <a:ext cx="1969200" cy="411300"/>
          </a:xfrm>
          <a:prstGeom prst="parallelogram">
            <a:avLst>
              <a:gd fmla="val 11476" name="adj"/>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dk1"/>
                </a:solidFill>
                <a:latin typeface="Barlow Semi Condensed"/>
                <a:ea typeface="Barlow Semi Condensed"/>
                <a:cs typeface="Barlow Semi Condensed"/>
                <a:sym typeface="Barlow Semi Condensed"/>
              </a:rPr>
              <a:t>MILESTONE</a:t>
            </a:r>
            <a:endParaRPr b="1" i="1" sz="2400">
              <a:solidFill>
                <a:schemeClr val="dk1"/>
              </a:solidFill>
              <a:latin typeface="Barlow Semi Condensed"/>
              <a:ea typeface="Barlow Semi Condensed"/>
              <a:cs typeface="Barlow Semi Condensed"/>
              <a:sym typeface="Barlow Semi Condensed"/>
            </a:endParaRPr>
          </a:p>
        </p:txBody>
      </p:sp>
      <p:sp>
        <p:nvSpPr>
          <p:cNvPr id="159" name="Google Shape;159;p24"/>
          <p:cNvSpPr/>
          <p:nvPr/>
        </p:nvSpPr>
        <p:spPr>
          <a:xfrm>
            <a:off x="5308313" y="1951300"/>
            <a:ext cx="375195" cy="586800"/>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noFill/>
                <a:latin typeface="Barlow Semi Condensed"/>
              </a:rPr>
              <a:t>0</a:t>
            </a:r>
          </a:p>
        </p:txBody>
      </p:sp>
      <p:sp>
        <p:nvSpPr>
          <p:cNvPr id="160" name="Google Shape;160;p24"/>
          <p:cNvSpPr/>
          <p:nvPr/>
        </p:nvSpPr>
        <p:spPr>
          <a:xfrm>
            <a:off x="3395750" y="2730025"/>
            <a:ext cx="2352484" cy="445703"/>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HASHMAP</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64" name="Shape 164"/>
        <p:cNvGrpSpPr/>
        <p:nvPr/>
      </p:nvGrpSpPr>
      <p:grpSpPr>
        <a:xfrm>
          <a:off x="0" y="0"/>
          <a:ext cx="0" cy="0"/>
          <a:chOff x="0" y="0"/>
          <a:chExt cx="0" cy="0"/>
        </a:xfrm>
      </p:grpSpPr>
      <p:sp>
        <p:nvSpPr>
          <p:cNvPr id="165" name="Google Shape;165;p25"/>
          <p:cNvSpPr/>
          <p:nvPr/>
        </p:nvSpPr>
        <p:spPr>
          <a:xfrm>
            <a:off x="370900" y="276425"/>
            <a:ext cx="1969200" cy="411300"/>
          </a:xfrm>
          <a:prstGeom prst="parallelogram">
            <a:avLst>
              <a:gd fmla="val 11476" name="adj"/>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66" name="Google Shape;166;p25"/>
          <p:cNvSpPr/>
          <p:nvPr/>
        </p:nvSpPr>
        <p:spPr>
          <a:xfrm>
            <a:off x="2218726" y="197225"/>
            <a:ext cx="375195" cy="586800"/>
          </a:xfrm>
          <a:prstGeom prst="rect">
            <a:avLst/>
          </a:prstGeom>
        </p:spPr>
        <p:txBody>
          <a:bodyPr>
            <a:prstTxWarp prst="textPlain"/>
          </a:bodyPr>
          <a:lstStyle/>
          <a:p>
            <a:pPr lvl="0" algn="ctr"/>
            <a:r>
              <a:rPr b="1" i="1">
                <a:ln cap="flat" cmpd="sng" w="19050">
                  <a:solidFill>
                    <a:srgbClr val="000000"/>
                  </a:solidFill>
                  <a:prstDash val="solid"/>
                  <a:round/>
                  <a:headEnd len="sm" w="sm" type="none"/>
                  <a:tailEnd len="sm" w="sm" type="none"/>
                </a:ln>
                <a:noFill/>
                <a:latin typeface="Barlow Semi Condensed"/>
              </a:rPr>
              <a:t>0</a:t>
            </a:r>
          </a:p>
        </p:txBody>
      </p:sp>
      <p:sp>
        <p:nvSpPr>
          <p:cNvPr id="167" name="Google Shape;167;p25"/>
          <p:cNvSpPr/>
          <p:nvPr/>
        </p:nvSpPr>
        <p:spPr>
          <a:xfrm>
            <a:off x="1394275" y="2101925"/>
            <a:ext cx="6355475" cy="1204199"/>
          </a:xfrm>
          <a:prstGeom prst="rect">
            <a:avLst/>
          </a:prstGeom>
        </p:spPr>
        <p:txBody>
          <a:bodyPr>
            <a:prstTxWarp prst="textPlain"/>
          </a:bodyPr>
          <a:lstStyle/>
          <a:p>
            <a:pPr lvl="0" algn="ctr"/>
            <a:r>
              <a:rPr b="1" i="1">
                <a:ln cap="flat" cmpd="sng" w="38100">
                  <a:solidFill>
                    <a:schemeClr val="dk1"/>
                  </a:solidFill>
                  <a:prstDash val="solid"/>
                  <a:round/>
                  <a:headEnd len="sm" w="sm" type="none"/>
                  <a:tailEnd len="sm" w="sm" type="none"/>
                </a:ln>
                <a:solidFill>
                  <a:srgbClr val="EFEFEF"/>
                </a:solidFill>
                <a:latin typeface="Barlow Semi Condensed"/>
              </a:rPr>
              <a:t>HASHMAP</a:t>
            </a:r>
          </a:p>
        </p:txBody>
      </p:sp>
      <p:sp>
        <p:nvSpPr>
          <p:cNvPr id="168" name="Google Shape;168;p25"/>
          <p:cNvSpPr/>
          <p:nvPr/>
        </p:nvSpPr>
        <p:spPr>
          <a:xfrm>
            <a:off x="2490064" y="1602425"/>
            <a:ext cx="4163873" cy="371975"/>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IMPLEMENT A CLASS</a:t>
            </a:r>
          </a:p>
        </p:txBody>
      </p:sp>
      <p:sp>
        <p:nvSpPr>
          <p:cNvPr id="169" name="Google Shape;169;p25"/>
          <p:cNvSpPr/>
          <p:nvPr/>
        </p:nvSpPr>
        <p:spPr>
          <a:xfrm>
            <a:off x="2253850" y="3450300"/>
            <a:ext cx="450014" cy="285592"/>
          </a:xfrm>
          <a:prstGeom prst="rect">
            <a:avLst/>
          </a:prstGeom>
        </p:spPr>
        <p:txBody>
          <a:bodyPr>
            <a:prstTxWarp prst="textPlain"/>
          </a:bodyPr>
          <a:lstStyle/>
          <a:p>
            <a:pPr lvl="0" algn="ctr"/>
            <a:r>
              <a:rPr b="1" i="1">
                <a:ln>
                  <a:noFill/>
                </a:ln>
                <a:solidFill>
                  <a:srgbClr val="6FA8DC"/>
                </a:solidFill>
                <a:latin typeface="Barlow Semi Condensed"/>
              </a:rPr>
              <a:t>put</a:t>
            </a:r>
          </a:p>
        </p:txBody>
      </p:sp>
      <p:sp>
        <p:nvSpPr>
          <p:cNvPr id="170" name="Google Shape;170;p25"/>
          <p:cNvSpPr/>
          <p:nvPr/>
        </p:nvSpPr>
        <p:spPr>
          <a:xfrm>
            <a:off x="3204525" y="3447563"/>
            <a:ext cx="432508" cy="291084"/>
          </a:xfrm>
          <a:prstGeom prst="rect">
            <a:avLst/>
          </a:prstGeom>
        </p:spPr>
        <p:txBody>
          <a:bodyPr>
            <a:prstTxWarp prst="textPlain"/>
          </a:bodyPr>
          <a:lstStyle/>
          <a:p>
            <a:pPr lvl="0" algn="ctr"/>
            <a:r>
              <a:rPr b="1" i="1">
                <a:ln>
                  <a:noFill/>
                </a:ln>
                <a:solidFill>
                  <a:srgbClr val="6FA8DC"/>
                </a:solidFill>
                <a:latin typeface="Barlow Semi Condensed"/>
              </a:rPr>
              <a:t>get</a:t>
            </a:r>
          </a:p>
        </p:txBody>
      </p:sp>
      <p:sp>
        <p:nvSpPr>
          <p:cNvPr id="171" name="Google Shape;171;p25"/>
          <p:cNvSpPr/>
          <p:nvPr/>
        </p:nvSpPr>
        <p:spPr>
          <a:xfrm>
            <a:off x="4137700" y="3433650"/>
            <a:ext cx="1656229" cy="318889"/>
          </a:xfrm>
          <a:prstGeom prst="rect">
            <a:avLst/>
          </a:prstGeom>
        </p:spPr>
        <p:txBody>
          <a:bodyPr>
            <a:prstTxWarp prst="textPlain"/>
          </a:bodyPr>
          <a:lstStyle/>
          <a:p>
            <a:pPr lvl="0" algn="ctr"/>
            <a:r>
              <a:rPr b="1" i="1">
                <a:ln>
                  <a:noFill/>
                </a:ln>
                <a:solidFill>
                  <a:srgbClr val="6FA8DC"/>
                </a:solidFill>
                <a:latin typeface="Barlow Semi Condensed"/>
              </a:rPr>
              <a:t>containsKey</a:t>
            </a:r>
          </a:p>
        </p:txBody>
      </p:sp>
      <p:sp>
        <p:nvSpPr>
          <p:cNvPr id="172" name="Google Shape;172;p25"/>
          <p:cNvSpPr/>
          <p:nvPr/>
        </p:nvSpPr>
        <p:spPr>
          <a:xfrm>
            <a:off x="6294600" y="3438813"/>
            <a:ext cx="595556" cy="308591"/>
          </a:xfrm>
          <a:prstGeom prst="rect">
            <a:avLst/>
          </a:prstGeom>
        </p:spPr>
        <p:txBody>
          <a:bodyPr>
            <a:prstTxWarp prst="textPlain"/>
          </a:bodyPr>
          <a:lstStyle/>
          <a:p>
            <a:pPr lvl="0" algn="ctr"/>
            <a:r>
              <a:rPr b="1" i="1">
                <a:ln>
                  <a:noFill/>
                </a:ln>
                <a:solidFill>
                  <a:srgbClr val="6FA8DC"/>
                </a:solidFill>
                <a:latin typeface="Barlow Semi Condensed"/>
              </a:rPr>
              <a:t>keys</a:t>
            </a:r>
          </a:p>
        </p:txBody>
      </p:sp>
      <p:sp>
        <p:nvSpPr>
          <p:cNvPr id="173" name="Google Shape;173;p25"/>
          <p:cNvSpPr txBox="1"/>
          <p:nvPr/>
        </p:nvSpPr>
        <p:spPr>
          <a:xfrm>
            <a:off x="1812610" y="4264875"/>
            <a:ext cx="55188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100">
                <a:solidFill>
                  <a:srgbClr val="6FA8DC"/>
                </a:solidFill>
                <a:latin typeface="Barlow Semi Condensed"/>
                <a:ea typeface="Barlow Semi Condensed"/>
                <a:cs typeface="Barlow Semi Condensed"/>
                <a:sym typeface="Barlow Semi Condensed"/>
              </a:rPr>
              <a:t>n</a:t>
            </a:r>
            <a:r>
              <a:rPr b="1" i="1" lang="en" sz="1100">
                <a:solidFill>
                  <a:srgbClr val="6FA8DC"/>
                </a:solidFill>
                <a:latin typeface="Barlow Semi Condensed"/>
                <a:ea typeface="Barlow Semi Condensed"/>
                <a:cs typeface="Barlow Semi Condensed"/>
                <a:sym typeface="Barlow Semi Condensed"/>
              </a:rPr>
              <a:t>ote: if you want to make your own tests.cpp file (recommended) to test your hashmap, remember that you would need to compile hashmap.cpp as well in order for it to work</a:t>
            </a:r>
            <a:endParaRPr b="1" i="1" sz="1100">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77" name="Shape 177"/>
        <p:cNvGrpSpPr/>
        <p:nvPr/>
      </p:nvGrpSpPr>
      <p:grpSpPr>
        <a:xfrm>
          <a:off x="0" y="0"/>
          <a:ext cx="0" cy="0"/>
          <a:chOff x="0" y="0"/>
          <a:chExt cx="0" cy="0"/>
        </a:xfrm>
      </p:grpSpPr>
      <p:sp>
        <p:nvSpPr>
          <p:cNvPr id="178" name="Google Shape;178;p26"/>
          <p:cNvSpPr/>
          <p:nvPr/>
        </p:nvSpPr>
        <p:spPr>
          <a:xfrm>
            <a:off x="370900" y="276425"/>
            <a:ext cx="1969200" cy="411300"/>
          </a:xfrm>
          <a:prstGeom prst="parallelogram">
            <a:avLst>
              <a:gd fmla="val 11476" name="adj"/>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79" name="Google Shape;179;p26"/>
          <p:cNvSpPr/>
          <p:nvPr/>
        </p:nvSpPr>
        <p:spPr>
          <a:xfrm>
            <a:off x="2218726" y="197225"/>
            <a:ext cx="375195" cy="586800"/>
          </a:xfrm>
          <a:prstGeom prst="rect">
            <a:avLst/>
          </a:prstGeom>
        </p:spPr>
        <p:txBody>
          <a:bodyPr>
            <a:prstTxWarp prst="textPlain"/>
          </a:bodyPr>
          <a:lstStyle/>
          <a:p>
            <a:pPr lvl="0" algn="ctr"/>
            <a:r>
              <a:rPr b="1" i="1">
                <a:ln cap="flat" cmpd="sng" w="19050">
                  <a:solidFill>
                    <a:srgbClr val="000000"/>
                  </a:solidFill>
                  <a:prstDash val="solid"/>
                  <a:round/>
                  <a:headEnd len="sm" w="sm" type="none"/>
                  <a:tailEnd len="sm" w="sm" type="none"/>
                </a:ln>
                <a:noFill/>
                <a:latin typeface="Barlow Semi Condensed"/>
              </a:rPr>
              <a:t>0</a:t>
            </a:r>
          </a:p>
        </p:txBody>
      </p:sp>
      <p:sp>
        <p:nvSpPr>
          <p:cNvPr id="180" name="Google Shape;180;p26"/>
          <p:cNvSpPr/>
          <p:nvPr/>
        </p:nvSpPr>
        <p:spPr>
          <a:xfrm>
            <a:off x="2845752" y="310163"/>
            <a:ext cx="3452478"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DATA STRUCTURE</a:t>
            </a:r>
          </a:p>
        </p:txBody>
      </p:sp>
      <p:sp>
        <p:nvSpPr>
          <p:cNvPr id="181" name="Google Shape;181;p26"/>
          <p:cNvSpPr/>
          <p:nvPr/>
        </p:nvSpPr>
        <p:spPr>
          <a:xfrm>
            <a:off x="1271463" y="1379888"/>
            <a:ext cx="904200" cy="904500"/>
          </a:xfrm>
          <a:prstGeom prst="rect">
            <a:avLst/>
          </a:prstGeom>
          <a:solidFill>
            <a:srgbClr val="9999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latin typeface="Roboto Mono"/>
                <a:ea typeface="Roboto Mono"/>
                <a:cs typeface="Roboto Mono"/>
                <a:sym typeface="Roboto Mono"/>
              </a:rPr>
              <a:t>key_val_pair</a:t>
            </a:r>
            <a:r>
              <a:rPr lang="en" sz="700">
                <a:latin typeface="Roboto Mono"/>
                <a:ea typeface="Roboto Mono"/>
                <a:cs typeface="Roboto Mono"/>
                <a:sym typeface="Roboto Mono"/>
              </a:rPr>
              <a:t>*</a:t>
            </a:r>
            <a:endParaRPr sz="700">
              <a:latin typeface="Roboto Mono"/>
              <a:ea typeface="Roboto Mono"/>
              <a:cs typeface="Roboto Mono"/>
              <a:sym typeface="Roboto Mono"/>
            </a:endParaRPr>
          </a:p>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182" name="Google Shape;182;p26"/>
          <p:cNvSpPr/>
          <p:nvPr/>
        </p:nvSpPr>
        <p:spPr>
          <a:xfrm>
            <a:off x="1271463" y="2284239"/>
            <a:ext cx="904200" cy="904500"/>
          </a:xfrm>
          <a:prstGeom prst="rect">
            <a:avLst/>
          </a:prstGeom>
          <a:solidFill>
            <a:srgbClr val="9999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700">
                <a:solidFill>
                  <a:schemeClr val="dk1"/>
                </a:solidFill>
                <a:latin typeface="Roboto Mono"/>
                <a:ea typeface="Roboto Mono"/>
                <a:cs typeface="Roboto Mono"/>
                <a:sym typeface="Roboto Mono"/>
              </a:rPr>
              <a:t>key_val_pair*</a:t>
            </a:r>
            <a:endParaRPr sz="700">
              <a:latin typeface="Roboto Mono"/>
              <a:ea typeface="Roboto Mono"/>
              <a:cs typeface="Roboto Mono"/>
              <a:sym typeface="Roboto Mono"/>
            </a:endParaRPr>
          </a:p>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183" name="Google Shape;183;p26"/>
          <p:cNvSpPr/>
          <p:nvPr/>
        </p:nvSpPr>
        <p:spPr>
          <a:xfrm>
            <a:off x="1271463" y="3180310"/>
            <a:ext cx="904200" cy="904500"/>
          </a:xfrm>
          <a:prstGeom prst="rect">
            <a:avLst/>
          </a:prstGeom>
          <a:solidFill>
            <a:srgbClr val="9999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700">
                <a:solidFill>
                  <a:schemeClr val="dk1"/>
                </a:solidFill>
                <a:latin typeface="Roboto Mono"/>
                <a:ea typeface="Roboto Mono"/>
                <a:cs typeface="Roboto Mono"/>
                <a:sym typeface="Roboto Mono"/>
              </a:rPr>
              <a:t>key_val_pair*</a:t>
            </a:r>
            <a:endParaRPr sz="700">
              <a:latin typeface="Roboto Mono"/>
              <a:ea typeface="Roboto Mono"/>
              <a:cs typeface="Roboto Mono"/>
              <a:sym typeface="Roboto Mono"/>
            </a:endParaRPr>
          </a:p>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184" name="Google Shape;184;p26"/>
          <p:cNvSpPr/>
          <p:nvPr/>
        </p:nvSpPr>
        <p:spPr>
          <a:xfrm>
            <a:off x="1271463" y="4084661"/>
            <a:ext cx="904200" cy="904500"/>
          </a:xfrm>
          <a:prstGeom prst="rect">
            <a:avLst/>
          </a:prstGeom>
          <a:solidFill>
            <a:srgbClr val="9999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700">
                <a:solidFill>
                  <a:schemeClr val="dk1"/>
                </a:solidFill>
                <a:latin typeface="Roboto Mono"/>
                <a:ea typeface="Roboto Mono"/>
                <a:cs typeface="Roboto Mono"/>
                <a:sym typeface="Roboto Mono"/>
              </a:rPr>
              <a:t>key_val_pair*</a:t>
            </a:r>
            <a:endParaRPr sz="700">
              <a:latin typeface="Roboto Mono"/>
              <a:ea typeface="Roboto Mono"/>
              <a:cs typeface="Roboto Mono"/>
              <a:sym typeface="Roboto Mono"/>
            </a:endParaRPr>
          </a:p>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185" name="Google Shape;185;p26"/>
          <p:cNvSpPr/>
          <p:nvPr/>
        </p:nvSpPr>
        <p:spPr>
          <a:xfrm>
            <a:off x="659016" y="913513"/>
            <a:ext cx="1559700" cy="240600"/>
          </a:xfrm>
          <a:prstGeom prst="rect">
            <a:avLst/>
          </a:prstGeom>
          <a:solidFill>
            <a:srgbClr val="43434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FFFFFF"/>
                </a:solidFill>
                <a:latin typeface="Roboto Mono"/>
                <a:ea typeface="Roboto Mono"/>
                <a:cs typeface="Roboto Mono"/>
                <a:sym typeface="Roboto Mono"/>
              </a:rPr>
              <a:t>bucketArray buckets</a:t>
            </a:r>
            <a:endParaRPr sz="800">
              <a:solidFill>
                <a:srgbClr val="FFFFFF"/>
              </a:solidFill>
              <a:latin typeface="Roboto Mono"/>
              <a:ea typeface="Roboto Mono"/>
              <a:cs typeface="Roboto Mono"/>
              <a:sym typeface="Roboto Mono"/>
            </a:endParaRPr>
          </a:p>
        </p:txBody>
      </p:sp>
      <p:cxnSp>
        <p:nvCxnSpPr>
          <p:cNvPr id="186" name="Google Shape;186;p26"/>
          <p:cNvCxnSpPr>
            <a:stCxn id="185" idx="2"/>
            <a:endCxn id="181" idx="0"/>
          </p:cNvCxnSpPr>
          <p:nvPr/>
        </p:nvCxnSpPr>
        <p:spPr>
          <a:xfrm>
            <a:off x="1438866" y="1154113"/>
            <a:ext cx="284700" cy="225900"/>
          </a:xfrm>
          <a:prstGeom prst="straightConnector1">
            <a:avLst/>
          </a:prstGeom>
          <a:noFill/>
          <a:ln cap="flat" cmpd="sng" w="19050">
            <a:solidFill>
              <a:srgbClr val="000000"/>
            </a:solidFill>
            <a:prstDash val="solid"/>
            <a:round/>
            <a:headEnd len="med" w="med" type="none"/>
            <a:tailEnd len="med" w="med" type="triangle"/>
          </a:ln>
        </p:spPr>
      </p:cxnSp>
      <p:sp>
        <p:nvSpPr>
          <p:cNvPr id="187" name="Google Shape;187;p26"/>
          <p:cNvSpPr/>
          <p:nvPr/>
        </p:nvSpPr>
        <p:spPr>
          <a:xfrm>
            <a:off x="889938" y="1379888"/>
            <a:ext cx="381600" cy="904500"/>
          </a:xfrm>
          <a:prstGeom prst="rect">
            <a:avLst/>
          </a:prstGeom>
          <a:solidFill>
            <a:srgbClr val="D9D9D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0</a:t>
            </a:r>
            <a:endParaRPr>
              <a:latin typeface="Roboto Mono"/>
              <a:ea typeface="Roboto Mono"/>
              <a:cs typeface="Roboto Mono"/>
              <a:sym typeface="Roboto Mono"/>
            </a:endParaRPr>
          </a:p>
        </p:txBody>
      </p:sp>
      <p:sp>
        <p:nvSpPr>
          <p:cNvPr id="188" name="Google Shape;188;p26"/>
          <p:cNvSpPr/>
          <p:nvPr/>
        </p:nvSpPr>
        <p:spPr>
          <a:xfrm>
            <a:off x="889938" y="2284238"/>
            <a:ext cx="381600" cy="904500"/>
          </a:xfrm>
          <a:prstGeom prst="rect">
            <a:avLst/>
          </a:prstGeom>
          <a:solidFill>
            <a:srgbClr val="D9D9D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1</a:t>
            </a:r>
            <a:endParaRPr>
              <a:latin typeface="Roboto Mono"/>
              <a:ea typeface="Roboto Mono"/>
              <a:cs typeface="Roboto Mono"/>
              <a:sym typeface="Roboto Mono"/>
            </a:endParaRPr>
          </a:p>
        </p:txBody>
      </p:sp>
      <p:sp>
        <p:nvSpPr>
          <p:cNvPr id="189" name="Google Shape;189;p26"/>
          <p:cNvSpPr/>
          <p:nvPr/>
        </p:nvSpPr>
        <p:spPr>
          <a:xfrm>
            <a:off x="889938" y="3180313"/>
            <a:ext cx="381600" cy="904500"/>
          </a:xfrm>
          <a:prstGeom prst="rect">
            <a:avLst/>
          </a:prstGeom>
          <a:solidFill>
            <a:srgbClr val="D9D9D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2</a:t>
            </a:r>
            <a:endParaRPr>
              <a:latin typeface="Roboto Mono"/>
              <a:ea typeface="Roboto Mono"/>
              <a:cs typeface="Roboto Mono"/>
              <a:sym typeface="Roboto Mono"/>
            </a:endParaRPr>
          </a:p>
        </p:txBody>
      </p:sp>
      <p:sp>
        <p:nvSpPr>
          <p:cNvPr id="190" name="Google Shape;190;p26"/>
          <p:cNvSpPr/>
          <p:nvPr/>
        </p:nvSpPr>
        <p:spPr>
          <a:xfrm>
            <a:off x="889938" y="4084663"/>
            <a:ext cx="381600" cy="904500"/>
          </a:xfrm>
          <a:prstGeom prst="rect">
            <a:avLst/>
          </a:prstGeom>
          <a:solidFill>
            <a:srgbClr val="D9D9D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3</a:t>
            </a:r>
            <a:endParaRPr>
              <a:latin typeface="Roboto Mono"/>
              <a:ea typeface="Roboto Mono"/>
              <a:cs typeface="Roboto Mono"/>
              <a:sym typeface="Roboto Mono"/>
            </a:endParaRPr>
          </a:p>
        </p:txBody>
      </p:sp>
      <p:sp>
        <p:nvSpPr>
          <p:cNvPr id="191" name="Google Shape;191;p26"/>
          <p:cNvSpPr/>
          <p:nvPr/>
        </p:nvSpPr>
        <p:spPr>
          <a:xfrm>
            <a:off x="2463088" y="141588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6"/>
          <p:cNvSpPr/>
          <p:nvPr/>
        </p:nvSpPr>
        <p:spPr>
          <a:xfrm>
            <a:off x="2607135" y="1480850"/>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193" name="Google Shape;193;p26"/>
          <p:cNvSpPr/>
          <p:nvPr/>
        </p:nvSpPr>
        <p:spPr>
          <a:xfrm>
            <a:off x="3215898" y="16761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500">
                <a:latin typeface="Roboto Mono"/>
                <a:ea typeface="Roboto Mono"/>
                <a:cs typeface="Roboto Mono"/>
                <a:sym typeface="Roboto Mono"/>
              </a:rPr>
              <a:t>4</a:t>
            </a:r>
            <a:endParaRPr b="1" sz="500">
              <a:latin typeface="Roboto Mono"/>
              <a:ea typeface="Roboto Mono"/>
              <a:cs typeface="Roboto Mono"/>
              <a:sym typeface="Roboto Mono"/>
            </a:endParaRPr>
          </a:p>
        </p:txBody>
      </p:sp>
      <p:sp>
        <p:nvSpPr>
          <p:cNvPr id="194" name="Google Shape;194;p26"/>
          <p:cNvSpPr/>
          <p:nvPr/>
        </p:nvSpPr>
        <p:spPr>
          <a:xfrm>
            <a:off x="3215898" y="18451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195" name="Google Shape;195;p26"/>
          <p:cNvSpPr/>
          <p:nvPr/>
        </p:nvSpPr>
        <p:spPr>
          <a:xfrm>
            <a:off x="3215898" y="20142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196" name="Google Shape;196;p26"/>
          <p:cNvSpPr/>
          <p:nvPr/>
        </p:nvSpPr>
        <p:spPr>
          <a:xfrm>
            <a:off x="2666300" y="16761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197" name="Google Shape;197;p26"/>
          <p:cNvSpPr/>
          <p:nvPr/>
        </p:nvSpPr>
        <p:spPr>
          <a:xfrm>
            <a:off x="2666300" y="18451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198" name="Google Shape;198;p26"/>
          <p:cNvSpPr/>
          <p:nvPr/>
        </p:nvSpPr>
        <p:spPr>
          <a:xfrm>
            <a:off x="2666300" y="20142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199" name="Google Shape;199;p26"/>
          <p:cNvSpPr/>
          <p:nvPr/>
        </p:nvSpPr>
        <p:spPr>
          <a:xfrm>
            <a:off x="3972013" y="141588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6"/>
          <p:cNvSpPr/>
          <p:nvPr/>
        </p:nvSpPr>
        <p:spPr>
          <a:xfrm>
            <a:off x="4746172" y="16761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7</a:t>
            </a:r>
            <a:endParaRPr sz="500">
              <a:latin typeface="Roboto Mono"/>
              <a:ea typeface="Roboto Mono"/>
              <a:cs typeface="Roboto Mono"/>
              <a:sym typeface="Roboto Mono"/>
            </a:endParaRPr>
          </a:p>
        </p:txBody>
      </p:sp>
      <p:sp>
        <p:nvSpPr>
          <p:cNvPr id="201" name="Google Shape;201;p26"/>
          <p:cNvSpPr/>
          <p:nvPr/>
        </p:nvSpPr>
        <p:spPr>
          <a:xfrm>
            <a:off x="4746172" y="18451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02" name="Google Shape;202;p26"/>
          <p:cNvSpPr/>
          <p:nvPr/>
        </p:nvSpPr>
        <p:spPr>
          <a:xfrm>
            <a:off x="4746172" y="20142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03" name="Google Shape;203;p26"/>
          <p:cNvSpPr/>
          <p:nvPr/>
        </p:nvSpPr>
        <p:spPr>
          <a:xfrm>
            <a:off x="4196574" y="16761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04" name="Google Shape;204;p26"/>
          <p:cNvSpPr/>
          <p:nvPr/>
        </p:nvSpPr>
        <p:spPr>
          <a:xfrm>
            <a:off x="4196574" y="18451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t>
            </a:r>
            <a:r>
              <a:rPr lang="en" sz="500">
                <a:latin typeface="Roboto Mono"/>
                <a:ea typeface="Roboto Mono"/>
                <a:cs typeface="Roboto Mono"/>
                <a:sym typeface="Roboto Mono"/>
              </a:rPr>
              <a:t>al</a:t>
            </a:r>
            <a:endParaRPr sz="500">
              <a:latin typeface="Roboto Mono"/>
              <a:ea typeface="Roboto Mono"/>
              <a:cs typeface="Roboto Mono"/>
              <a:sym typeface="Roboto Mono"/>
            </a:endParaRPr>
          </a:p>
        </p:txBody>
      </p:sp>
      <p:sp>
        <p:nvSpPr>
          <p:cNvPr id="205" name="Google Shape;205;p26"/>
          <p:cNvSpPr/>
          <p:nvPr/>
        </p:nvSpPr>
        <p:spPr>
          <a:xfrm>
            <a:off x="4196574" y="20142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a:t>
            </a:r>
            <a:r>
              <a:rPr lang="en" sz="500">
                <a:latin typeface="Roboto Mono"/>
                <a:ea typeface="Roboto Mono"/>
                <a:cs typeface="Roboto Mono"/>
                <a:sym typeface="Roboto Mono"/>
              </a:rPr>
              <a:t>ext</a:t>
            </a:r>
            <a:endParaRPr sz="500">
              <a:latin typeface="Roboto Mono"/>
              <a:ea typeface="Roboto Mono"/>
              <a:cs typeface="Roboto Mono"/>
              <a:sym typeface="Roboto Mono"/>
            </a:endParaRPr>
          </a:p>
        </p:txBody>
      </p:sp>
      <p:sp>
        <p:nvSpPr>
          <p:cNvPr id="206" name="Google Shape;206;p26"/>
          <p:cNvSpPr/>
          <p:nvPr/>
        </p:nvSpPr>
        <p:spPr>
          <a:xfrm>
            <a:off x="5480938" y="141588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6"/>
          <p:cNvSpPr/>
          <p:nvPr/>
        </p:nvSpPr>
        <p:spPr>
          <a:xfrm>
            <a:off x="6255095" y="16761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0</a:t>
            </a:r>
            <a:endParaRPr sz="500">
              <a:latin typeface="Roboto Mono"/>
              <a:ea typeface="Roboto Mono"/>
              <a:cs typeface="Roboto Mono"/>
              <a:sym typeface="Roboto Mono"/>
            </a:endParaRPr>
          </a:p>
        </p:txBody>
      </p:sp>
      <p:sp>
        <p:nvSpPr>
          <p:cNvPr id="208" name="Google Shape;208;p26"/>
          <p:cNvSpPr/>
          <p:nvPr/>
        </p:nvSpPr>
        <p:spPr>
          <a:xfrm>
            <a:off x="6255095" y="18451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09" name="Google Shape;209;p26"/>
          <p:cNvSpPr/>
          <p:nvPr/>
        </p:nvSpPr>
        <p:spPr>
          <a:xfrm>
            <a:off x="6255095" y="20142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10" name="Google Shape;210;p26"/>
          <p:cNvSpPr/>
          <p:nvPr/>
        </p:nvSpPr>
        <p:spPr>
          <a:xfrm>
            <a:off x="5705498" y="16761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11" name="Google Shape;211;p26"/>
          <p:cNvSpPr/>
          <p:nvPr/>
        </p:nvSpPr>
        <p:spPr>
          <a:xfrm>
            <a:off x="5705498" y="18451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t>
            </a:r>
            <a:r>
              <a:rPr lang="en" sz="500">
                <a:latin typeface="Roboto Mono"/>
                <a:ea typeface="Roboto Mono"/>
                <a:cs typeface="Roboto Mono"/>
                <a:sym typeface="Roboto Mono"/>
              </a:rPr>
              <a:t>al</a:t>
            </a:r>
            <a:endParaRPr sz="500">
              <a:latin typeface="Roboto Mono"/>
              <a:ea typeface="Roboto Mono"/>
              <a:cs typeface="Roboto Mono"/>
              <a:sym typeface="Roboto Mono"/>
            </a:endParaRPr>
          </a:p>
        </p:txBody>
      </p:sp>
      <p:sp>
        <p:nvSpPr>
          <p:cNvPr id="212" name="Google Shape;212;p26"/>
          <p:cNvSpPr/>
          <p:nvPr/>
        </p:nvSpPr>
        <p:spPr>
          <a:xfrm>
            <a:off x="5705498" y="20142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213" name="Google Shape;213;p26"/>
          <p:cNvSpPr/>
          <p:nvPr/>
        </p:nvSpPr>
        <p:spPr>
          <a:xfrm>
            <a:off x="6989863" y="141588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6"/>
          <p:cNvSpPr/>
          <p:nvPr/>
        </p:nvSpPr>
        <p:spPr>
          <a:xfrm>
            <a:off x="7764019" y="16761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5</a:t>
            </a:r>
            <a:endParaRPr sz="500">
              <a:latin typeface="Roboto Mono"/>
              <a:ea typeface="Roboto Mono"/>
              <a:cs typeface="Roboto Mono"/>
              <a:sym typeface="Roboto Mono"/>
            </a:endParaRPr>
          </a:p>
        </p:txBody>
      </p:sp>
      <p:sp>
        <p:nvSpPr>
          <p:cNvPr id="215" name="Google Shape;215;p26"/>
          <p:cNvSpPr/>
          <p:nvPr/>
        </p:nvSpPr>
        <p:spPr>
          <a:xfrm>
            <a:off x="7764019" y="18451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16" name="Google Shape;216;p26"/>
          <p:cNvSpPr/>
          <p:nvPr/>
        </p:nvSpPr>
        <p:spPr>
          <a:xfrm>
            <a:off x="7764019" y="2014225"/>
            <a:ext cx="265500" cy="169200"/>
          </a:xfrm>
          <a:prstGeom prst="rect">
            <a:avLst/>
          </a:prstGeom>
          <a:solidFill>
            <a:srgbClr val="99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17" name="Google Shape;217;p26"/>
          <p:cNvSpPr/>
          <p:nvPr/>
        </p:nvSpPr>
        <p:spPr>
          <a:xfrm>
            <a:off x="7214422" y="16761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18" name="Google Shape;218;p26"/>
          <p:cNvSpPr/>
          <p:nvPr/>
        </p:nvSpPr>
        <p:spPr>
          <a:xfrm>
            <a:off x="7214422" y="18451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219" name="Google Shape;219;p26"/>
          <p:cNvSpPr/>
          <p:nvPr/>
        </p:nvSpPr>
        <p:spPr>
          <a:xfrm>
            <a:off x="7214422" y="20142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a:t>
            </a:r>
            <a:r>
              <a:rPr lang="en" sz="500">
                <a:latin typeface="Roboto Mono"/>
                <a:ea typeface="Roboto Mono"/>
                <a:cs typeface="Roboto Mono"/>
                <a:sym typeface="Roboto Mono"/>
              </a:rPr>
              <a:t>ext</a:t>
            </a:r>
            <a:endParaRPr sz="500">
              <a:latin typeface="Roboto Mono"/>
              <a:ea typeface="Roboto Mono"/>
              <a:cs typeface="Roboto Mono"/>
              <a:sym typeface="Roboto Mono"/>
            </a:endParaRPr>
          </a:p>
        </p:txBody>
      </p:sp>
      <p:cxnSp>
        <p:nvCxnSpPr>
          <p:cNvPr id="220" name="Google Shape;220;p26"/>
          <p:cNvCxnSpPr>
            <a:endCxn id="191" idx="1"/>
          </p:cNvCxnSpPr>
          <p:nvPr/>
        </p:nvCxnSpPr>
        <p:spPr>
          <a:xfrm flipH="1" rot="10800000">
            <a:off x="1709488" y="1832138"/>
            <a:ext cx="753600" cy="27000"/>
          </a:xfrm>
          <a:prstGeom prst="straightConnector1">
            <a:avLst/>
          </a:prstGeom>
          <a:noFill/>
          <a:ln cap="flat" cmpd="sng" w="9525">
            <a:solidFill>
              <a:srgbClr val="FF0000"/>
            </a:solidFill>
            <a:prstDash val="solid"/>
            <a:round/>
            <a:headEnd len="med" w="med" type="none"/>
            <a:tailEnd len="med" w="med" type="triangle"/>
          </a:ln>
        </p:spPr>
      </p:cxnSp>
      <p:cxnSp>
        <p:nvCxnSpPr>
          <p:cNvPr id="221" name="Google Shape;221;p26"/>
          <p:cNvCxnSpPr>
            <a:endCxn id="199" idx="1"/>
          </p:cNvCxnSpPr>
          <p:nvPr/>
        </p:nvCxnSpPr>
        <p:spPr>
          <a:xfrm flipH="1" rot="10800000">
            <a:off x="3318613" y="1832138"/>
            <a:ext cx="653400" cy="280200"/>
          </a:xfrm>
          <a:prstGeom prst="straightConnector1">
            <a:avLst/>
          </a:prstGeom>
          <a:noFill/>
          <a:ln cap="flat" cmpd="sng" w="9525">
            <a:solidFill>
              <a:srgbClr val="FF0000"/>
            </a:solidFill>
            <a:prstDash val="solid"/>
            <a:round/>
            <a:headEnd len="med" w="med" type="none"/>
            <a:tailEnd len="med" w="med" type="triangle"/>
          </a:ln>
        </p:spPr>
      </p:cxnSp>
      <p:cxnSp>
        <p:nvCxnSpPr>
          <p:cNvPr id="222" name="Google Shape;222;p26"/>
          <p:cNvCxnSpPr>
            <a:endCxn id="206" idx="1"/>
          </p:cNvCxnSpPr>
          <p:nvPr/>
        </p:nvCxnSpPr>
        <p:spPr>
          <a:xfrm flipH="1" rot="10800000">
            <a:off x="4827538" y="1832138"/>
            <a:ext cx="653400" cy="258900"/>
          </a:xfrm>
          <a:prstGeom prst="straightConnector1">
            <a:avLst/>
          </a:prstGeom>
          <a:noFill/>
          <a:ln cap="flat" cmpd="sng" w="9525">
            <a:solidFill>
              <a:srgbClr val="FF0000"/>
            </a:solidFill>
            <a:prstDash val="solid"/>
            <a:round/>
            <a:headEnd len="med" w="med" type="none"/>
            <a:tailEnd len="med" w="med" type="triangle"/>
          </a:ln>
        </p:spPr>
      </p:cxnSp>
      <p:cxnSp>
        <p:nvCxnSpPr>
          <p:cNvPr id="223" name="Google Shape;223;p26"/>
          <p:cNvCxnSpPr>
            <a:endCxn id="213" idx="1"/>
          </p:cNvCxnSpPr>
          <p:nvPr/>
        </p:nvCxnSpPr>
        <p:spPr>
          <a:xfrm flipH="1" rot="10800000">
            <a:off x="6371863" y="1832138"/>
            <a:ext cx="618000" cy="258900"/>
          </a:xfrm>
          <a:prstGeom prst="straightConnector1">
            <a:avLst/>
          </a:prstGeom>
          <a:noFill/>
          <a:ln cap="flat" cmpd="sng" w="9525">
            <a:solidFill>
              <a:srgbClr val="FF0000"/>
            </a:solidFill>
            <a:prstDash val="solid"/>
            <a:round/>
            <a:headEnd len="med" w="med" type="none"/>
            <a:tailEnd len="med" w="med" type="triangle"/>
          </a:ln>
        </p:spPr>
      </p:cxnSp>
      <p:cxnSp>
        <p:nvCxnSpPr>
          <p:cNvPr id="224" name="Google Shape;224;p26"/>
          <p:cNvCxnSpPr>
            <a:endCxn id="225" idx="1"/>
          </p:cNvCxnSpPr>
          <p:nvPr/>
        </p:nvCxnSpPr>
        <p:spPr>
          <a:xfrm flipH="1" rot="10800000">
            <a:off x="1676188" y="2736488"/>
            <a:ext cx="786900" cy="75000"/>
          </a:xfrm>
          <a:prstGeom prst="straightConnector1">
            <a:avLst/>
          </a:prstGeom>
          <a:noFill/>
          <a:ln cap="flat" cmpd="sng" w="9525">
            <a:solidFill>
              <a:srgbClr val="FF0000"/>
            </a:solidFill>
            <a:prstDash val="solid"/>
            <a:round/>
            <a:headEnd len="med" w="med" type="none"/>
            <a:tailEnd len="med" w="med" type="triangle"/>
          </a:ln>
        </p:spPr>
      </p:cxnSp>
      <p:cxnSp>
        <p:nvCxnSpPr>
          <p:cNvPr id="226" name="Google Shape;226;p26"/>
          <p:cNvCxnSpPr>
            <a:endCxn id="227" idx="1"/>
          </p:cNvCxnSpPr>
          <p:nvPr/>
        </p:nvCxnSpPr>
        <p:spPr>
          <a:xfrm flipH="1" rot="10800000">
            <a:off x="1676188" y="3640838"/>
            <a:ext cx="786900" cy="72000"/>
          </a:xfrm>
          <a:prstGeom prst="straightConnector1">
            <a:avLst/>
          </a:prstGeom>
          <a:noFill/>
          <a:ln cap="flat" cmpd="sng" w="9525">
            <a:solidFill>
              <a:srgbClr val="FF0000"/>
            </a:solidFill>
            <a:prstDash val="solid"/>
            <a:round/>
            <a:headEnd len="med" w="med" type="none"/>
            <a:tailEnd len="med" w="med" type="triangle"/>
          </a:ln>
        </p:spPr>
      </p:cxnSp>
      <p:cxnSp>
        <p:nvCxnSpPr>
          <p:cNvPr id="228" name="Google Shape;228;p26"/>
          <p:cNvCxnSpPr>
            <a:endCxn id="229" idx="1"/>
          </p:cNvCxnSpPr>
          <p:nvPr/>
        </p:nvCxnSpPr>
        <p:spPr>
          <a:xfrm flipH="1" rot="10800000">
            <a:off x="1676188" y="4545188"/>
            <a:ext cx="786900" cy="69000"/>
          </a:xfrm>
          <a:prstGeom prst="straightConnector1">
            <a:avLst/>
          </a:prstGeom>
          <a:noFill/>
          <a:ln cap="flat" cmpd="sng" w="9525">
            <a:solidFill>
              <a:srgbClr val="FF0000"/>
            </a:solidFill>
            <a:prstDash val="solid"/>
            <a:round/>
            <a:headEnd len="med" w="med" type="none"/>
            <a:tailEnd len="med" w="med" type="triangle"/>
          </a:ln>
        </p:spPr>
      </p:cxnSp>
      <p:sp>
        <p:nvSpPr>
          <p:cNvPr id="230" name="Google Shape;230;p26"/>
          <p:cNvSpPr/>
          <p:nvPr/>
        </p:nvSpPr>
        <p:spPr>
          <a:xfrm>
            <a:off x="2463088" y="232023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6"/>
          <p:cNvSpPr/>
          <p:nvPr/>
        </p:nvSpPr>
        <p:spPr>
          <a:xfrm>
            <a:off x="3215898" y="25804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500">
                <a:latin typeface="Roboto Mono"/>
                <a:ea typeface="Roboto Mono"/>
                <a:cs typeface="Roboto Mono"/>
                <a:sym typeface="Roboto Mono"/>
              </a:rPr>
              <a:t>11</a:t>
            </a:r>
            <a:endParaRPr b="1" sz="500">
              <a:latin typeface="Roboto Mono"/>
              <a:ea typeface="Roboto Mono"/>
              <a:cs typeface="Roboto Mono"/>
              <a:sym typeface="Roboto Mono"/>
            </a:endParaRPr>
          </a:p>
        </p:txBody>
      </p:sp>
      <p:sp>
        <p:nvSpPr>
          <p:cNvPr id="232" name="Google Shape;232;p26"/>
          <p:cNvSpPr/>
          <p:nvPr/>
        </p:nvSpPr>
        <p:spPr>
          <a:xfrm>
            <a:off x="3215898" y="27495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33" name="Google Shape;233;p26"/>
          <p:cNvSpPr/>
          <p:nvPr/>
        </p:nvSpPr>
        <p:spPr>
          <a:xfrm>
            <a:off x="3215898" y="29185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34" name="Google Shape;234;p26"/>
          <p:cNvSpPr/>
          <p:nvPr/>
        </p:nvSpPr>
        <p:spPr>
          <a:xfrm>
            <a:off x="2666300" y="25804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35" name="Google Shape;235;p26"/>
          <p:cNvSpPr/>
          <p:nvPr/>
        </p:nvSpPr>
        <p:spPr>
          <a:xfrm>
            <a:off x="2666300" y="27495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236" name="Google Shape;236;p26"/>
          <p:cNvSpPr/>
          <p:nvPr/>
        </p:nvSpPr>
        <p:spPr>
          <a:xfrm>
            <a:off x="2666300" y="29185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237" name="Google Shape;237;p26"/>
          <p:cNvSpPr/>
          <p:nvPr/>
        </p:nvSpPr>
        <p:spPr>
          <a:xfrm>
            <a:off x="3972013" y="232023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6"/>
          <p:cNvSpPr/>
          <p:nvPr/>
        </p:nvSpPr>
        <p:spPr>
          <a:xfrm>
            <a:off x="4746172" y="25804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65</a:t>
            </a:r>
            <a:endParaRPr sz="500">
              <a:latin typeface="Roboto Mono"/>
              <a:ea typeface="Roboto Mono"/>
              <a:cs typeface="Roboto Mono"/>
              <a:sym typeface="Roboto Mono"/>
            </a:endParaRPr>
          </a:p>
        </p:txBody>
      </p:sp>
      <p:sp>
        <p:nvSpPr>
          <p:cNvPr id="239" name="Google Shape;239;p26"/>
          <p:cNvSpPr/>
          <p:nvPr/>
        </p:nvSpPr>
        <p:spPr>
          <a:xfrm>
            <a:off x="4746172" y="27495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40" name="Google Shape;240;p26"/>
          <p:cNvSpPr/>
          <p:nvPr/>
        </p:nvSpPr>
        <p:spPr>
          <a:xfrm>
            <a:off x="4746172" y="29185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41" name="Google Shape;241;p26"/>
          <p:cNvSpPr/>
          <p:nvPr/>
        </p:nvSpPr>
        <p:spPr>
          <a:xfrm>
            <a:off x="4196574" y="25804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42" name="Google Shape;242;p26"/>
          <p:cNvSpPr/>
          <p:nvPr/>
        </p:nvSpPr>
        <p:spPr>
          <a:xfrm>
            <a:off x="4196574" y="27495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243" name="Google Shape;243;p26"/>
          <p:cNvSpPr/>
          <p:nvPr/>
        </p:nvSpPr>
        <p:spPr>
          <a:xfrm>
            <a:off x="4196574" y="29185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244" name="Google Shape;244;p26"/>
          <p:cNvSpPr/>
          <p:nvPr/>
        </p:nvSpPr>
        <p:spPr>
          <a:xfrm>
            <a:off x="5480938" y="232023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6"/>
          <p:cNvSpPr/>
          <p:nvPr/>
        </p:nvSpPr>
        <p:spPr>
          <a:xfrm>
            <a:off x="6255095" y="25804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3</a:t>
            </a:r>
            <a:endParaRPr sz="500">
              <a:latin typeface="Roboto Mono"/>
              <a:ea typeface="Roboto Mono"/>
              <a:cs typeface="Roboto Mono"/>
              <a:sym typeface="Roboto Mono"/>
            </a:endParaRPr>
          </a:p>
        </p:txBody>
      </p:sp>
      <p:sp>
        <p:nvSpPr>
          <p:cNvPr id="246" name="Google Shape;246;p26"/>
          <p:cNvSpPr/>
          <p:nvPr/>
        </p:nvSpPr>
        <p:spPr>
          <a:xfrm>
            <a:off x="6255095" y="27495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47" name="Google Shape;247;p26"/>
          <p:cNvSpPr/>
          <p:nvPr/>
        </p:nvSpPr>
        <p:spPr>
          <a:xfrm>
            <a:off x="6255095" y="29185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48" name="Google Shape;248;p26"/>
          <p:cNvSpPr/>
          <p:nvPr/>
        </p:nvSpPr>
        <p:spPr>
          <a:xfrm>
            <a:off x="5705498" y="25804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49" name="Google Shape;249;p26"/>
          <p:cNvSpPr/>
          <p:nvPr/>
        </p:nvSpPr>
        <p:spPr>
          <a:xfrm>
            <a:off x="5705498" y="27495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250" name="Google Shape;250;p26"/>
          <p:cNvSpPr/>
          <p:nvPr/>
        </p:nvSpPr>
        <p:spPr>
          <a:xfrm>
            <a:off x="5705498" y="29185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251" name="Google Shape;251;p26"/>
          <p:cNvSpPr/>
          <p:nvPr/>
        </p:nvSpPr>
        <p:spPr>
          <a:xfrm>
            <a:off x="6989863" y="232023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6"/>
          <p:cNvSpPr/>
          <p:nvPr/>
        </p:nvSpPr>
        <p:spPr>
          <a:xfrm>
            <a:off x="7764019" y="25804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21</a:t>
            </a:r>
            <a:endParaRPr sz="500">
              <a:latin typeface="Roboto Mono"/>
              <a:ea typeface="Roboto Mono"/>
              <a:cs typeface="Roboto Mono"/>
              <a:sym typeface="Roboto Mono"/>
            </a:endParaRPr>
          </a:p>
        </p:txBody>
      </p:sp>
      <p:sp>
        <p:nvSpPr>
          <p:cNvPr id="253" name="Google Shape;253;p26"/>
          <p:cNvSpPr/>
          <p:nvPr/>
        </p:nvSpPr>
        <p:spPr>
          <a:xfrm>
            <a:off x="7764019" y="27495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54" name="Google Shape;254;p26"/>
          <p:cNvSpPr/>
          <p:nvPr/>
        </p:nvSpPr>
        <p:spPr>
          <a:xfrm>
            <a:off x="7764019" y="2918575"/>
            <a:ext cx="265500" cy="169200"/>
          </a:xfrm>
          <a:prstGeom prst="rect">
            <a:avLst/>
          </a:prstGeom>
          <a:solidFill>
            <a:srgbClr val="99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55" name="Google Shape;255;p26"/>
          <p:cNvSpPr/>
          <p:nvPr/>
        </p:nvSpPr>
        <p:spPr>
          <a:xfrm>
            <a:off x="7214422" y="25804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56" name="Google Shape;256;p26"/>
          <p:cNvSpPr/>
          <p:nvPr/>
        </p:nvSpPr>
        <p:spPr>
          <a:xfrm>
            <a:off x="7214422" y="27495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257" name="Google Shape;257;p26"/>
          <p:cNvSpPr/>
          <p:nvPr/>
        </p:nvSpPr>
        <p:spPr>
          <a:xfrm>
            <a:off x="7214422" y="29185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cxnSp>
        <p:nvCxnSpPr>
          <p:cNvPr id="258" name="Google Shape;258;p26"/>
          <p:cNvCxnSpPr>
            <a:endCxn id="237" idx="1"/>
          </p:cNvCxnSpPr>
          <p:nvPr/>
        </p:nvCxnSpPr>
        <p:spPr>
          <a:xfrm flipH="1" rot="10800000">
            <a:off x="3318613" y="2736488"/>
            <a:ext cx="653400" cy="280200"/>
          </a:xfrm>
          <a:prstGeom prst="straightConnector1">
            <a:avLst/>
          </a:prstGeom>
          <a:noFill/>
          <a:ln cap="flat" cmpd="sng" w="9525">
            <a:solidFill>
              <a:srgbClr val="FF0000"/>
            </a:solidFill>
            <a:prstDash val="solid"/>
            <a:round/>
            <a:headEnd len="med" w="med" type="none"/>
            <a:tailEnd len="med" w="med" type="triangle"/>
          </a:ln>
        </p:spPr>
      </p:cxnSp>
      <p:cxnSp>
        <p:nvCxnSpPr>
          <p:cNvPr id="259" name="Google Shape;259;p26"/>
          <p:cNvCxnSpPr>
            <a:endCxn id="244" idx="1"/>
          </p:cNvCxnSpPr>
          <p:nvPr/>
        </p:nvCxnSpPr>
        <p:spPr>
          <a:xfrm flipH="1" rot="10800000">
            <a:off x="4827538" y="2736488"/>
            <a:ext cx="653400" cy="258900"/>
          </a:xfrm>
          <a:prstGeom prst="straightConnector1">
            <a:avLst/>
          </a:prstGeom>
          <a:noFill/>
          <a:ln cap="flat" cmpd="sng" w="9525">
            <a:solidFill>
              <a:srgbClr val="FF0000"/>
            </a:solidFill>
            <a:prstDash val="solid"/>
            <a:round/>
            <a:headEnd len="med" w="med" type="none"/>
            <a:tailEnd len="med" w="med" type="triangle"/>
          </a:ln>
        </p:spPr>
      </p:cxnSp>
      <p:cxnSp>
        <p:nvCxnSpPr>
          <p:cNvPr id="260" name="Google Shape;260;p26"/>
          <p:cNvCxnSpPr>
            <a:endCxn id="251" idx="1"/>
          </p:cNvCxnSpPr>
          <p:nvPr/>
        </p:nvCxnSpPr>
        <p:spPr>
          <a:xfrm flipH="1" rot="10800000">
            <a:off x="6371863" y="2736488"/>
            <a:ext cx="618000" cy="258900"/>
          </a:xfrm>
          <a:prstGeom prst="straightConnector1">
            <a:avLst/>
          </a:prstGeom>
          <a:noFill/>
          <a:ln cap="flat" cmpd="sng" w="9525">
            <a:solidFill>
              <a:srgbClr val="FF0000"/>
            </a:solidFill>
            <a:prstDash val="solid"/>
            <a:round/>
            <a:headEnd len="med" w="med" type="none"/>
            <a:tailEnd len="med" w="med" type="triangle"/>
          </a:ln>
        </p:spPr>
      </p:cxnSp>
      <p:sp>
        <p:nvSpPr>
          <p:cNvPr id="261" name="Google Shape;261;p26"/>
          <p:cNvSpPr/>
          <p:nvPr/>
        </p:nvSpPr>
        <p:spPr>
          <a:xfrm>
            <a:off x="2463088" y="322458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6"/>
          <p:cNvSpPr/>
          <p:nvPr/>
        </p:nvSpPr>
        <p:spPr>
          <a:xfrm>
            <a:off x="3215898" y="34848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500">
                <a:latin typeface="Roboto Mono"/>
                <a:ea typeface="Roboto Mono"/>
                <a:cs typeface="Roboto Mono"/>
                <a:sym typeface="Roboto Mono"/>
              </a:rPr>
              <a:t>44</a:t>
            </a:r>
            <a:endParaRPr b="1" sz="500">
              <a:latin typeface="Roboto Mono"/>
              <a:ea typeface="Roboto Mono"/>
              <a:cs typeface="Roboto Mono"/>
              <a:sym typeface="Roboto Mono"/>
            </a:endParaRPr>
          </a:p>
        </p:txBody>
      </p:sp>
      <p:sp>
        <p:nvSpPr>
          <p:cNvPr id="263" name="Google Shape;263;p26"/>
          <p:cNvSpPr/>
          <p:nvPr/>
        </p:nvSpPr>
        <p:spPr>
          <a:xfrm>
            <a:off x="3215898" y="36538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64" name="Google Shape;264;p26"/>
          <p:cNvSpPr/>
          <p:nvPr/>
        </p:nvSpPr>
        <p:spPr>
          <a:xfrm>
            <a:off x="3215898" y="38229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65" name="Google Shape;265;p26"/>
          <p:cNvSpPr/>
          <p:nvPr/>
        </p:nvSpPr>
        <p:spPr>
          <a:xfrm>
            <a:off x="2666300" y="34848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66" name="Google Shape;266;p26"/>
          <p:cNvSpPr/>
          <p:nvPr/>
        </p:nvSpPr>
        <p:spPr>
          <a:xfrm>
            <a:off x="2666300" y="36538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267" name="Google Shape;267;p26"/>
          <p:cNvSpPr/>
          <p:nvPr/>
        </p:nvSpPr>
        <p:spPr>
          <a:xfrm>
            <a:off x="2666300" y="38229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268" name="Google Shape;268;p26"/>
          <p:cNvSpPr/>
          <p:nvPr/>
        </p:nvSpPr>
        <p:spPr>
          <a:xfrm>
            <a:off x="3972013" y="322458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6"/>
          <p:cNvSpPr/>
          <p:nvPr/>
        </p:nvSpPr>
        <p:spPr>
          <a:xfrm>
            <a:off x="4746172" y="34848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45</a:t>
            </a:r>
            <a:endParaRPr sz="500">
              <a:latin typeface="Roboto Mono"/>
              <a:ea typeface="Roboto Mono"/>
              <a:cs typeface="Roboto Mono"/>
              <a:sym typeface="Roboto Mono"/>
            </a:endParaRPr>
          </a:p>
        </p:txBody>
      </p:sp>
      <p:sp>
        <p:nvSpPr>
          <p:cNvPr id="270" name="Google Shape;270;p26"/>
          <p:cNvSpPr/>
          <p:nvPr/>
        </p:nvSpPr>
        <p:spPr>
          <a:xfrm>
            <a:off x="4746172" y="36538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71" name="Google Shape;271;p26"/>
          <p:cNvSpPr/>
          <p:nvPr/>
        </p:nvSpPr>
        <p:spPr>
          <a:xfrm>
            <a:off x="4746172" y="38229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72" name="Google Shape;272;p26"/>
          <p:cNvSpPr/>
          <p:nvPr/>
        </p:nvSpPr>
        <p:spPr>
          <a:xfrm>
            <a:off x="4196574" y="34848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73" name="Google Shape;273;p26"/>
          <p:cNvSpPr/>
          <p:nvPr/>
        </p:nvSpPr>
        <p:spPr>
          <a:xfrm>
            <a:off x="4196574" y="36538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274" name="Google Shape;274;p26"/>
          <p:cNvSpPr/>
          <p:nvPr/>
        </p:nvSpPr>
        <p:spPr>
          <a:xfrm>
            <a:off x="4196574" y="38229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275" name="Google Shape;275;p26"/>
          <p:cNvSpPr/>
          <p:nvPr/>
        </p:nvSpPr>
        <p:spPr>
          <a:xfrm>
            <a:off x="5480938" y="322458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6"/>
          <p:cNvSpPr/>
          <p:nvPr/>
        </p:nvSpPr>
        <p:spPr>
          <a:xfrm>
            <a:off x="6255095" y="34848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41</a:t>
            </a:r>
            <a:endParaRPr sz="500">
              <a:latin typeface="Roboto Mono"/>
              <a:ea typeface="Roboto Mono"/>
              <a:cs typeface="Roboto Mono"/>
              <a:sym typeface="Roboto Mono"/>
            </a:endParaRPr>
          </a:p>
        </p:txBody>
      </p:sp>
      <p:sp>
        <p:nvSpPr>
          <p:cNvPr id="277" name="Google Shape;277;p26"/>
          <p:cNvSpPr/>
          <p:nvPr/>
        </p:nvSpPr>
        <p:spPr>
          <a:xfrm>
            <a:off x="6255095" y="36538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78" name="Google Shape;278;p26"/>
          <p:cNvSpPr/>
          <p:nvPr/>
        </p:nvSpPr>
        <p:spPr>
          <a:xfrm>
            <a:off x="6255095" y="38229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79" name="Google Shape;279;p26"/>
          <p:cNvSpPr/>
          <p:nvPr/>
        </p:nvSpPr>
        <p:spPr>
          <a:xfrm>
            <a:off x="5705498" y="34848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80" name="Google Shape;280;p26"/>
          <p:cNvSpPr/>
          <p:nvPr/>
        </p:nvSpPr>
        <p:spPr>
          <a:xfrm>
            <a:off x="5705498" y="36538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281" name="Google Shape;281;p26"/>
          <p:cNvSpPr/>
          <p:nvPr/>
        </p:nvSpPr>
        <p:spPr>
          <a:xfrm>
            <a:off x="5705498" y="38229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282" name="Google Shape;282;p26"/>
          <p:cNvSpPr/>
          <p:nvPr/>
        </p:nvSpPr>
        <p:spPr>
          <a:xfrm>
            <a:off x="6989863" y="322458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6"/>
          <p:cNvSpPr/>
          <p:nvPr/>
        </p:nvSpPr>
        <p:spPr>
          <a:xfrm>
            <a:off x="7764019" y="34848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12</a:t>
            </a:r>
            <a:endParaRPr sz="500">
              <a:latin typeface="Roboto Mono"/>
              <a:ea typeface="Roboto Mono"/>
              <a:cs typeface="Roboto Mono"/>
              <a:sym typeface="Roboto Mono"/>
            </a:endParaRPr>
          </a:p>
        </p:txBody>
      </p:sp>
      <p:sp>
        <p:nvSpPr>
          <p:cNvPr id="284" name="Google Shape;284;p26"/>
          <p:cNvSpPr/>
          <p:nvPr/>
        </p:nvSpPr>
        <p:spPr>
          <a:xfrm>
            <a:off x="7764019" y="36538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85" name="Google Shape;285;p26"/>
          <p:cNvSpPr/>
          <p:nvPr/>
        </p:nvSpPr>
        <p:spPr>
          <a:xfrm>
            <a:off x="7764019" y="3822925"/>
            <a:ext cx="265500" cy="169200"/>
          </a:xfrm>
          <a:prstGeom prst="rect">
            <a:avLst/>
          </a:prstGeom>
          <a:solidFill>
            <a:srgbClr val="99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86" name="Google Shape;286;p26"/>
          <p:cNvSpPr/>
          <p:nvPr/>
        </p:nvSpPr>
        <p:spPr>
          <a:xfrm>
            <a:off x="7214422" y="34848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87" name="Google Shape;287;p26"/>
          <p:cNvSpPr/>
          <p:nvPr/>
        </p:nvSpPr>
        <p:spPr>
          <a:xfrm>
            <a:off x="7214422" y="36538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288" name="Google Shape;288;p26"/>
          <p:cNvSpPr/>
          <p:nvPr/>
        </p:nvSpPr>
        <p:spPr>
          <a:xfrm>
            <a:off x="7214422" y="38229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cxnSp>
        <p:nvCxnSpPr>
          <p:cNvPr id="289" name="Google Shape;289;p26"/>
          <p:cNvCxnSpPr>
            <a:endCxn id="268" idx="1"/>
          </p:cNvCxnSpPr>
          <p:nvPr/>
        </p:nvCxnSpPr>
        <p:spPr>
          <a:xfrm flipH="1" rot="10800000">
            <a:off x="3318613" y="3640838"/>
            <a:ext cx="653400" cy="280200"/>
          </a:xfrm>
          <a:prstGeom prst="straightConnector1">
            <a:avLst/>
          </a:prstGeom>
          <a:noFill/>
          <a:ln cap="flat" cmpd="sng" w="9525">
            <a:solidFill>
              <a:srgbClr val="FF0000"/>
            </a:solidFill>
            <a:prstDash val="solid"/>
            <a:round/>
            <a:headEnd len="med" w="med" type="none"/>
            <a:tailEnd len="med" w="med" type="triangle"/>
          </a:ln>
        </p:spPr>
      </p:cxnSp>
      <p:cxnSp>
        <p:nvCxnSpPr>
          <p:cNvPr id="290" name="Google Shape;290;p26"/>
          <p:cNvCxnSpPr>
            <a:endCxn id="275" idx="1"/>
          </p:cNvCxnSpPr>
          <p:nvPr/>
        </p:nvCxnSpPr>
        <p:spPr>
          <a:xfrm flipH="1" rot="10800000">
            <a:off x="4827538" y="3640838"/>
            <a:ext cx="653400" cy="258900"/>
          </a:xfrm>
          <a:prstGeom prst="straightConnector1">
            <a:avLst/>
          </a:prstGeom>
          <a:noFill/>
          <a:ln cap="flat" cmpd="sng" w="9525">
            <a:solidFill>
              <a:srgbClr val="FF0000"/>
            </a:solidFill>
            <a:prstDash val="solid"/>
            <a:round/>
            <a:headEnd len="med" w="med" type="none"/>
            <a:tailEnd len="med" w="med" type="triangle"/>
          </a:ln>
        </p:spPr>
      </p:cxnSp>
      <p:cxnSp>
        <p:nvCxnSpPr>
          <p:cNvPr id="291" name="Google Shape;291;p26"/>
          <p:cNvCxnSpPr>
            <a:endCxn id="282" idx="1"/>
          </p:cNvCxnSpPr>
          <p:nvPr/>
        </p:nvCxnSpPr>
        <p:spPr>
          <a:xfrm flipH="1" rot="10800000">
            <a:off x="6371863" y="3640838"/>
            <a:ext cx="618000" cy="258900"/>
          </a:xfrm>
          <a:prstGeom prst="straightConnector1">
            <a:avLst/>
          </a:prstGeom>
          <a:noFill/>
          <a:ln cap="flat" cmpd="sng" w="9525">
            <a:solidFill>
              <a:srgbClr val="FF0000"/>
            </a:solidFill>
            <a:prstDash val="solid"/>
            <a:round/>
            <a:headEnd len="med" w="med" type="none"/>
            <a:tailEnd len="med" w="med" type="triangle"/>
          </a:ln>
        </p:spPr>
      </p:cxnSp>
      <p:sp>
        <p:nvSpPr>
          <p:cNvPr id="292" name="Google Shape;292;p26"/>
          <p:cNvSpPr/>
          <p:nvPr/>
        </p:nvSpPr>
        <p:spPr>
          <a:xfrm>
            <a:off x="2463088" y="412893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6"/>
          <p:cNvSpPr/>
          <p:nvPr/>
        </p:nvSpPr>
        <p:spPr>
          <a:xfrm>
            <a:off x="3215898" y="43891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500">
                <a:latin typeface="Roboto Mono"/>
                <a:ea typeface="Roboto Mono"/>
                <a:cs typeface="Roboto Mono"/>
                <a:sym typeface="Roboto Mono"/>
              </a:rPr>
              <a:t>2</a:t>
            </a:r>
            <a:endParaRPr b="1" sz="500">
              <a:latin typeface="Roboto Mono"/>
              <a:ea typeface="Roboto Mono"/>
              <a:cs typeface="Roboto Mono"/>
              <a:sym typeface="Roboto Mono"/>
            </a:endParaRPr>
          </a:p>
        </p:txBody>
      </p:sp>
      <p:sp>
        <p:nvSpPr>
          <p:cNvPr id="294" name="Google Shape;294;p26"/>
          <p:cNvSpPr/>
          <p:nvPr/>
        </p:nvSpPr>
        <p:spPr>
          <a:xfrm>
            <a:off x="3215898" y="45582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295" name="Google Shape;295;p26"/>
          <p:cNvSpPr/>
          <p:nvPr/>
        </p:nvSpPr>
        <p:spPr>
          <a:xfrm>
            <a:off x="3215898" y="47272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296" name="Google Shape;296;p26"/>
          <p:cNvSpPr/>
          <p:nvPr/>
        </p:nvSpPr>
        <p:spPr>
          <a:xfrm>
            <a:off x="2666300" y="43891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297" name="Google Shape;297;p26"/>
          <p:cNvSpPr/>
          <p:nvPr/>
        </p:nvSpPr>
        <p:spPr>
          <a:xfrm>
            <a:off x="2666300" y="45582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298" name="Google Shape;298;p26"/>
          <p:cNvSpPr/>
          <p:nvPr/>
        </p:nvSpPr>
        <p:spPr>
          <a:xfrm>
            <a:off x="2666300" y="47272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299" name="Google Shape;299;p26"/>
          <p:cNvSpPr/>
          <p:nvPr/>
        </p:nvSpPr>
        <p:spPr>
          <a:xfrm>
            <a:off x="3972013" y="412893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a:off x="4746172" y="43891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33</a:t>
            </a:r>
            <a:endParaRPr sz="500">
              <a:latin typeface="Roboto Mono"/>
              <a:ea typeface="Roboto Mono"/>
              <a:cs typeface="Roboto Mono"/>
              <a:sym typeface="Roboto Mono"/>
            </a:endParaRPr>
          </a:p>
        </p:txBody>
      </p:sp>
      <p:sp>
        <p:nvSpPr>
          <p:cNvPr id="301" name="Google Shape;301;p26"/>
          <p:cNvSpPr/>
          <p:nvPr/>
        </p:nvSpPr>
        <p:spPr>
          <a:xfrm>
            <a:off x="4746172" y="45582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302" name="Google Shape;302;p26"/>
          <p:cNvSpPr/>
          <p:nvPr/>
        </p:nvSpPr>
        <p:spPr>
          <a:xfrm>
            <a:off x="4746172" y="47272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303" name="Google Shape;303;p26"/>
          <p:cNvSpPr/>
          <p:nvPr/>
        </p:nvSpPr>
        <p:spPr>
          <a:xfrm>
            <a:off x="4196574" y="43891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304" name="Google Shape;304;p26"/>
          <p:cNvSpPr/>
          <p:nvPr/>
        </p:nvSpPr>
        <p:spPr>
          <a:xfrm>
            <a:off x="4196574" y="45582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305" name="Google Shape;305;p26"/>
          <p:cNvSpPr/>
          <p:nvPr/>
        </p:nvSpPr>
        <p:spPr>
          <a:xfrm>
            <a:off x="4196574" y="47272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306" name="Google Shape;306;p26"/>
          <p:cNvSpPr/>
          <p:nvPr/>
        </p:nvSpPr>
        <p:spPr>
          <a:xfrm>
            <a:off x="5480938" y="412893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6"/>
          <p:cNvSpPr/>
          <p:nvPr/>
        </p:nvSpPr>
        <p:spPr>
          <a:xfrm>
            <a:off x="6255095" y="43891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55</a:t>
            </a:r>
            <a:endParaRPr sz="500">
              <a:latin typeface="Roboto Mono"/>
              <a:ea typeface="Roboto Mono"/>
              <a:cs typeface="Roboto Mono"/>
              <a:sym typeface="Roboto Mono"/>
            </a:endParaRPr>
          </a:p>
        </p:txBody>
      </p:sp>
      <p:sp>
        <p:nvSpPr>
          <p:cNvPr id="308" name="Google Shape;308;p26"/>
          <p:cNvSpPr/>
          <p:nvPr/>
        </p:nvSpPr>
        <p:spPr>
          <a:xfrm>
            <a:off x="6255095" y="45582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309" name="Google Shape;309;p26"/>
          <p:cNvSpPr/>
          <p:nvPr/>
        </p:nvSpPr>
        <p:spPr>
          <a:xfrm>
            <a:off x="6255095" y="47272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310" name="Google Shape;310;p26"/>
          <p:cNvSpPr/>
          <p:nvPr/>
        </p:nvSpPr>
        <p:spPr>
          <a:xfrm>
            <a:off x="5705498" y="43891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311" name="Google Shape;311;p26"/>
          <p:cNvSpPr/>
          <p:nvPr/>
        </p:nvSpPr>
        <p:spPr>
          <a:xfrm>
            <a:off x="5705498" y="45582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312" name="Google Shape;312;p26"/>
          <p:cNvSpPr/>
          <p:nvPr/>
        </p:nvSpPr>
        <p:spPr>
          <a:xfrm>
            <a:off x="5705498" y="47272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313" name="Google Shape;313;p26"/>
          <p:cNvSpPr/>
          <p:nvPr/>
        </p:nvSpPr>
        <p:spPr>
          <a:xfrm>
            <a:off x="6989863" y="4128938"/>
            <a:ext cx="1264200" cy="832500"/>
          </a:xfrm>
          <a:prstGeom prst="roundRect">
            <a:avLst>
              <a:gd fmla="val 14354" name="adj"/>
            </a:avLst>
          </a:prstGeom>
          <a:solidFill>
            <a:srgbClr val="FFE599"/>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a:off x="7764019" y="438917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90</a:t>
            </a:r>
            <a:endParaRPr sz="500">
              <a:latin typeface="Roboto Mono"/>
              <a:ea typeface="Roboto Mono"/>
              <a:cs typeface="Roboto Mono"/>
              <a:sym typeface="Roboto Mono"/>
            </a:endParaRPr>
          </a:p>
        </p:txBody>
      </p:sp>
      <p:sp>
        <p:nvSpPr>
          <p:cNvPr id="315" name="Google Shape;315;p26"/>
          <p:cNvSpPr/>
          <p:nvPr/>
        </p:nvSpPr>
        <p:spPr>
          <a:xfrm>
            <a:off x="7764019" y="4558225"/>
            <a:ext cx="265500" cy="1692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oboto Mono"/>
                <a:ea typeface="Roboto Mono"/>
                <a:cs typeface="Roboto Mono"/>
                <a:sym typeface="Roboto Mono"/>
              </a:rPr>
              <a:t>#</a:t>
            </a:r>
            <a:endParaRPr sz="600">
              <a:latin typeface="Roboto Mono"/>
              <a:ea typeface="Roboto Mono"/>
              <a:cs typeface="Roboto Mono"/>
              <a:sym typeface="Roboto Mono"/>
            </a:endParaRPr>
          </a:p>
        </p:txBody>
      </p:sp>
      <p:sp>
        <p:nvSpPr>
          <p:cNvPr id="316" name="Google Shape;316;p26"/>
          <p:cNvSpPr/>
          <p:nvPr/>
        </p:nvSpPr>
        <p:spPr>
          <a:xfrm>
            <a:off x="7764019" y="4727275"/>
            <a:ext cx="265500" cy="169200"/>
          </a:xfrm>
          <a:prstGeom prst="rect">
            <a:avLst/>
          </a:prstGeom>
          <a:solidFill>
            <a:srgbClr val="99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500">
              <a:latin typeface="Roboto Mono"/>
              <a:ea typeface="Roboto Mono"/>
              <a:cs typeface="Roboto Mono"/>
              <a:sym typeface="Roboto Mono"/>
            </a:endParaRPr>
          </a:p>
        </p:txBody>
      </p:sp>
      <p:sp>
        <p:nvSpPr>
          <p:cNvPr id="317" name="Google Shape;317;p26"/>
          <p:cNvSpPr/>
          <p:nvPr/>
        </p:nvSpPr>
        <p:spPr>
          <a:xfrm>
            <a:off x="7214422" y="43891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318" name="Google Shape;318;p26"/>
          <p:cNvSpPr/>
          <p:nvPr/>
        </p:nvSpPr>
        <p:spPr>
          <a:xfrm>
            <a:off x="7214422" y="455822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319" name="Google Shape;319;p26"/>
          <p:cNvSpPr/>
          <p:nvPr/>
        </p:nvSpPr>
        <p:spPr>
          <a:xfrm>
            <a:off x="7214422" y="4727275"/>
            <a:ext cx="549300" cy="169200"/>
          </a:xfrm>
          <a:prstGeom prst="rect">
            <a:avLst/>
          </a:prstGeom>
          <a:solidFill>
            <a:srgbClr val="FFF2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cxnSp>
        <p:nvCxnSpPr>
          <p:cNvPr id="320" name="Google Shape;320;p26"/>
          <p:cNvCxnSpPr>
            <a:endCxn id="299" idx="1"/>
          </p:cNvCxnSpPr>
          <p:nvPr/>
        </p:nvCxnSpPr>
        <p:spPr>
          <a:xfrm flipH="1" rot="10800000">
            <a:off x="3318613" y="4545188"/>
            <a:ext cx="653400" cy="280200"/>
          </a:xfrm>
          <a:prstGeom prst="straightConnector1">
            <a:avLst/>
          </a:prstGeom>
          <a:noFill/>
          <a:ln cap="flat" cmpd="sng" w="9525">
            <a:solidFill>
              <a:srgbClr val="FF0000"/>
            </a:solidFill>
            <a:prstDash val="solid"/>
            <a:round/>
            <a:headEnd len="med" w="med" type="none"/>
            <a:tailEnd len="med" w="med" type="triangle"/>
          </a:ln>
        </p:spPr>
      </p:cxnSp>
      <p:cxnSp>
        <p:nvCxnSpPr>
          <p:cNvPr id="321" name="Google Shape;321;p26"/>
          <p:cNvCxnSpPr>
            <a:endCxn id="306" idx="1"/>
          </p:cNvCxnSpPr>
          <p:nvPr/>
        </p:nvCxnSpPr>
        <p:spPr>
          <a:xfrm flipH="1" rot="10800000">
            <a:off x="4827538" y="4545188"/>
            <a:ext cx="653400" cy="258900"/>
          </a:xfrm>
          <a:prstGeom prst="straightConnector1">
            <a:avLst/>
          </a:prstGeom>
          <a:noFill/>
          <a:ln cap="flat" cmpd="sng" w="9525">
            <a:solidFill>
              <a:srgbClr val="FF0000"/>
            </a:solidFill>
            <a:prstDash val="solid"/>
            <a:round/>
            <a:headEnd len="med" w="med" type="none"/>
            <a:tailEnd len="med" w="med" type="triangle"/>
          </a:ln>
        </p:spPr>
      </p:cxnSp>
      <p:cxnSp>
        <p:nvCxnSpPr>
          <p:cNvPr id="322" name="Google Shape;322;p26"/>
          <p:cNvCxnSpPr>
            <a:endCxn id="313" idx="1"/>
          </p:cNvCxnSpPr>
          <p:nvPr/>
        </p:nvCxnSpPr>
        <p:spPr>
          <a:xfrm flipH="1" rot="10800000">
            <a:off x="6371863" y="4545188"/>
            <a:ext cx="618000" cy="258900"/>
          </a:xfrm>
          <a:prstGeom prst="straightConnector1">
            <a:avLst/>
          </a:prstGeom>
          <a:noFill/>
          <a:ln cap="flat" cmpd="sng" w="9525">
            <a:solidFill>
              <a:srgbClr val="FF0000"/>
            </a:solidFill>
            <a:prstDash val="solid"/>
            <a:round/>
            <a:headEnd len="med" w="med" type="none"/>
            <a:tailEnd len="med" w="med" type="triangle"/>
          </a:ln>
        </p:spPr>
      </p:cxnSp>
      <p:sp>
        <p:nvSpPr>
          <p:cNvPr id="323" name="Google Shape;323;p26"/>
          <p:cNvSpPr/>
          <p:nvPr/>
        </p:nvSpPr>
        <p:spPr>
          <a:xfrm>
            <a:off x="4133735" y="1480575"/>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24" name="Google Shape;324;p26"/>
          <p:cNvSpPr/>
          <p:nvPr/>
        </p:nvSpPr>
        <p:spPr>
          <a:xfrm>
            <a:off x="5642660" y="1480575"/>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25" name="Google Shape;325;p26"/>
          <p:cNvSpPr/>
          <p:nvPr/>
        </p:nvSpPr>
        <p:spPr>
          <a:xfrm>
            <a:off x="7151585" y="1480575"/>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26" name="Google Shape;326;p26"/>
          <p:cNvSpPr/>
          <p:nvPr/>
        </p:nvSpPr>
        <p:spPr>
          <a:xfrm>
            <a:off x="2607135" y="2381863"/>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27" name="Google Shape;327;p26"/>
          <p:cNvSpPr/>
          <p:nvPr/>
        </p:nvSpPr>
        <p:spPr>
          <a:xfrm>
            <a:off x="4133735" y="2381588"/>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28" name="Google Shape;328;p26"/>
          <p:cNvSpPr/>
          <p:nvPr/>
        </p:nvSpPr>
        <p:spPr>
          <a:xfrm>
            <a:off x="5642660" y="2381588"/>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29" name="Google Shape;329;p26"/>
          <p:cNvSpPr/>
          <p:nvPr/>
        </p:nvSpPr>
        <p:spPr>
          <a:xfrm>
            <a:off x="7151585" y="2381588"/>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30" name="Google Shape;330;p26"/>
          <p:cNvSpPr/>
          <p:nvPr/>
        </p:nvSpPr>
        <p:spPr>
          <a:xfrm>
            <a:off x="2607135" y="3286200"/>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31" name="Google Shape;331;p26"/>
          <p:cNvSpPr/>
          <p:nvPr/>
        </p:nvSpPr>
        <p:spPr>
          <a:xfrm>
            <a:off x="4133735" y="3285925"/>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32" name="Google Shape;332;p26"/>
          <p:cNvSpPr/>
          <p:nvPr/>
        </p:nvSpPr>
        <p:spPr>
          <a:xfrm>
            <a:off x="5642660" y="3285925"/>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33" name="Google Shape;333;p26"/>
          <p:cNvSpPr/>
          <p:nvPr/>
        </p:nvSpPr>
        <p:spPr>
          <a:xfrm>
            <a:off x="7151585" y="3285925"/>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34" name="Google Shape;334;p26"/>
          <p:cNvSpPr/>
          <p:nvPr/>
        </p:nvSpPr>
        <p:spPr>
          <a:xfrm>
            <a:off x="2607135" y="4190563"/>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35" name="Google Shape;335;p26"/>
          <p:cNvSpPr/>
          <p:nvPr/>
        </p:nvSpPr>
        <p:spPr>
          <a:xfrm>
            <a:off x="4133735" y="4190288"/>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36" name="Google Shape;336;p26"/>
          <p:cNvSpPr/>
          <p:nvPr/>
        </p:nvSpPr>
        <p:spPr>
          <a:xfrm>
            <a:off x="5642660" y="4190288"/>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37" name="Google Shape;337;p26"/>
          <p:cNvSpPr/>
          <p:nvPr/>
        </p:nvSpPr>
        <p:spPr>
          <a:xfrm>
            <a:off x="7151585" y="4190288"/>
            <a:ext cx="940800" cy="169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pic>
        <p:nvPicPr>
          <p:cNvPr id="338" name="Google Shape;338;p26"/>
          <p:cNvPicPr preferRelativeResize="0"/>
          <p:nvPr/>
        </p:nvPicPr>
        <p:blipFill rotWithShape="1">
          <a:blip r:embed="rId3">
            <a:alphaModFix/>
          </a:blip>
          <a:srcRect b="0" l="0" r="0" t="50000"/>
          <a:stretch/>
        </p:blipFill>
        <p:spPr>
          <a:xfrm>
            <a:off x="6803875" y="170850"/>
            <a:ext cx="2062902" cy="1111849"/>
          </a:xfrm>
          <a:prstGeom prst="rect">
            <a:avLst/>
          </a:prstGeom>
          <a:noFill/>
          <a:ln cap="flat" cmpd="sng" w="9525">
            <a:solidFill>
              <a:schemeClr val="dk1"/>
            </a:solidFill>
            <a:prstDash val="solid"/>
            <a:round/>
            <a:headEnd len="sm" w="sm" type="none"/>
            <a:tailEnd len="sm" w="sm" type="none"/>
          </a:ln>
        </p:spPr>
      </p:pic>
      <p:sp>
        <p:nvSpPr>
          <p:cNvPr id="339" name="Google Shape;339;p26"/>
          <p:cNvSpPr txBox="1"/>
          <p:nvPr/>
        </p:nvSpPr>
        <p:spPr>
          <a:xfrm>
            <a:off x="2622738" y="843400"/>
            <a:ext cx="3898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a</a:t>
            </a:r>
            <a:r>
              <a:rPr b="1" i="1" lang="en">
                <a:solidFill>
                  <a:srgbClr val="6FA8DC"/>
                </a:solidFill>
                <a:latin typeface="Barlow Semi Condensed"/>
                <a:ea typeface="Barlow Semi Condensed"/>
                <a:cs typeface="Barlow Semi Condensed"/>
                <a:sym typeface="Barlow Semi Condensed"/>
              </a:rPr>
              <a:t>rray of linked lists, deals with collisions by chaining</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343" name="Shape 343"/>
        <p:cNvGrpSpPr/>
        <p:nvPr/>
      </p:nvGrpSpPr>
      <p:grpSpPr>
        <a:xfrm>
          <a:off x="0" y="0"/>
          <a:ext cx="0" cy="0"/>
          <a:chOff x="0" y="0"/>
          <a:chExt cx="0" cy="0"/>
        </a:xfrm>
      </p:grpSpPr>
      <p:sp>
        <p:nvSpPr>
          <p:cNvPr id="344" name="Google Shape;344;p27"/>
          <p:cNvSpPr/>
          <p:nvPr/>
        </p:nvSpPr>
        <p:spPr>
          <a:xfrm>
            <a:off x="370900" y="276425"/>
            <a:ext cx="1969200" cy="411300"/>
          </a:xfrm>
          <a:prstGeom prst="parallelogram">
            <a:avLst>
              <a:gd fmla="val 11476" name="adj"/>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345" name="Google Shape;345;p27"/>
          <p:cNvSpPr/>
          <p:nvPr/>
        </p:nvSpPr>
        <p:spPr>
          <a:xfrm>
            <a:off x="2218726" y="197225"/>
            <a:ext cx="375195" cy="586800"/>
          </a:xfrm>
          <a:prstGeom prst="rect">
            <a:avLst/>
          </a:prstGeom>
        </p:spPr>
        <p:txBody>
          <a:bodyPr>
            <a:prstTxWarp prst="textPlain"/>
          </a:bodyPr>
          <a:lstStyle/>
          <a:p>
            <a:pPr lvl="0" algn="ctr"/>
            <a:r>
              <a:rPr b="1" i="1">
                <a:ln cap="flat" cmpd="sng" w="19050">
                  <a:solidFill>
                    <a:srgbClr val="000000"/>
                  </a:solidFill>
                  <a:prstDash val="solid"/>
                  <a:round/>
                  <a:headEnd len="sm" w="sm" type="none"/>
                  <a:tailEnd len="sm" w="sm" type="none"/>
                </a:ln>
                <a:noFill/>
                <a:latin typeface="Barlow Semi Condensed"/>
              </a:rPr>
              <a:t>0</a:t>
            </a:r>
          </a:p>
        </p:txBody>
      </p:sp>
      <p:sp>
        <p:nvSpPr>
          <p:cNvPr id="346" name="Google Shape;346;p27"/>
          <p:cNvSpPr/>
          <p:nvPr/>
        </p:nvSpPr>
        <p:spPr>
          <a:xfrm>
            <a:off x="3001014" y="309900"/>
            <a:ext cx="3141962"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HASH FUNCTION</a:t>
            </a:r>
          </a:p>
        </p:txBody>
      </p:sp>
      <p:sp>
        <p:nvSpPr>
          <p:cNvPr id="347" name="Google Shape;347;p27"/>
          <p:cNvSpPr/>
          <p:nvPr/>
        </p:nvSpPr>
        <p:spPr>
          <a:xfrm>
            <a:off x="2895275" y="2166425"/>
            <a:ext cx="3360000" cy="411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9900FF"/>
                </a:solidFill>
                <a:latin typeface="Roboto Mono"/>
                <a:ea typeface="Roboto Mono"/>
                <a:cs typeface="Roboto Mono"/>
                <a:sym typeface="Roboto Mono"/>
              </a:rPr>
              <a:t>int</a:t>
            </a:r>
            <a:r>
              <a:rPr b="1" lang="en">
                <a:latin typeface="Roboto Mono"/>
                <a:ea typeface="Roboto Mono"/>
                <a:cs typeface="Roboto Mono"/>
                <a:sym typeface="Roboto Mono"/>
              </a:rPr>
              <a:t> hashFunction(</a:t>
            </a:r>
            <a:r>
              <a:rPr b="1" lang="en">
                <a:solidFill>
                  <a:srgbClr val="9900FF"/>
                </a:solidFill>
                <a:latin typeface="Roboto Mono"/>
                <a:ea typeface="Roboto Mono"/>
                <a:cs typeface="Roboto Mono"/>
                <a:sym typeface="Roboto Mono"/>
              </a:rPr>
              <a:t>int</a:t>
            </a:r>
            <a:r>
              <a:rPr b="1" lang="en">
                <a:latin typeface="Roboto Mono"/>
                <a:ea typeface="Roboto Mono"/>
                <a:cs typeface="Roboto Mono"/>
                <a:sym typeface="Roboto Mono"/>
              </a:rPr>
              <a:t> input)</a:t>
            </a:r>
            <a:endParaRPr b="1">
              <a:latin typeface="Roboto Mono"/>
              <a:ea typeface="Roboto Mono"/>
              <a:cs typeface="Roboto Mono"/>
              <a:sym typeface="Roboto Mono"/>
            </a:endParaRPr>
          </a:p>
        </p:txBody>
      </p:sp>
      <p:sp>
        <p:nvSpPr>
          <p:cNvPr id="348" name="Google Shape;348;p27"/>
          <p:cNvSpPr/>
          <p:nvPr/>
        </p:nvSpPr>
        <p:spPr>
          <a:xfrm>
            <a:off x="3749399" y="1911449"/>
            <a:ext cx="1651744" cy="22270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GIVEN TO YOU</a:t>
            </a:r>
          </a:p>
        </p:txBody>
      </p:sp>
      <p:sp>
        <p:nvSpPr>
          <p:cNvPr id="349" name="Google Shape;349;p27"/>
          <p:cNvSpPr/>
          <p:nvPr/>
        </p:nvSpPr>
        <p:spPr>
          <a:xfrm>
            <a:off x="3959187" y="1201362"/>
            <a:ext cx="1225575" cy="180075"/>
          </a:xfrm>
          <a:prstGeom prst="rect">
            <a:avLst/>
          </a:prstGeom>
        </p:spPr>
        <p:txBody>
          <a:bodyPr>
            <a:prstTxWarp prst="textPlain"/>
          </a:bodyPr>
          <a:lstStyle/>
          <a:p>
            <a:pPr lvl="0" algn="ctr"/>
            <a:r>
              <a:rPr b="1" i="1">
                <a:ln>
                  <a:noFill/>
                </a:ln>
                <a:solidFill>
                  <a:schemeClr val="dk1"/>
                </a:solidFill>
                <a:latin typeface="Barlow Semi Condensed"/>
              </a:rPr>
              <a:t>KEY LOOKUP</a:t>
            </a:r>
          </a:p>
        </p:txBody>
      </p:sp>
      <p:sp>
        <p:nvSpPr>
          <p:cNvPr id="350" name="Google Shape;350;p27"/>
          <p:cNvSpPr/>
          <p:nvPr/>
        </p:nvSpPr>
        <p:spPr>
          <a:xfrm>
            <a:off x="3833762" y="2983112"/>
            <a:ext cx="1476467" cy="179823"/>
          </a:xfrm>
          <a:prstGeom prst="rect">
            <a:avLst/>
          </a:prstGeom>
        </p:spPr>
        <p:txBody>
          <a:bodyPr>
            <a:prstTxWarp prst="textPlain"/>
          </a:bodyPr>
          <a:lstStyle/>
          <a:p>
            <a:pPr lvl="0" algn="ctr"/>
            <a:r>
              <a:rPr b="1" i="1">
                <a:ln>
                  <a:noFill/>
                </a:ln>
                <a:solidFill>
                  <a:schemeClr val="dk1"/>
                </a:solidFill>
                <a:latin typeface="Barlow Semi Condensed"/>
              </a:rPr>
              <a:t>MAGIC NUMBER</a:t>
            </a:r>
          </a:p>
        </p:txBody>
      </p:sp>
      <p:cxnSp>
        <p:nvCxnSpPr>
          <p:cNvPr id="351" name="Google Shape;351;p27"/>
          <p:cNvCxnSpPr/>
          <p:nvPr/>
        </p:nvCxnSpPr>
        <p:spPr>
          <a:xfrm>
            <a:off x="5252075" y="1313025"/>
            <a:ext cx="330000" cy="915900"/>
          </a:xfrm>
          <a:prstGeom prst="straightConnector1">
            <a:avLst/>
          </a:prstGeom>
          <a:noFill/>
          <a:ln cap="flat" cmpd="sng" w="9525">
            <a:solidFill>
              <a:srgbClr val="CC0000"/>
            </a:solidFill>
            <a:prstDash val="solid"/>
            <a:round/>
            <a:headEnd len="med" w="med" type="none"/>
            <a:tailEnd len="med" w="med" type="triangle"/>
          </a:ln>
        </p:spPr>
      </p:cxnSp>
      <p:cxnSp>
        <p:nvCxnSpPr>
          <p:cNvPr id="352" name="Google Shape;352;p27"/>
          <p:cNvCxnSpPr/>
          <p:nvPr/>
        </p:nvCxnSpPr>
        <p:spPr>
          <a:xfrm>
            <a:off x="3333050" y="2471175"/>
            <a:ext cx="451200" cy="639600"/>
          </a:xfrm>
          <a:prstGeom prst="straightConnector1">
            <a:avLst/>
          </a:prstGeom>
          <a:noFill/>
          <a:ln cap="flat" cmpd="sng" w="9525">
            <a:solidFill>
              <a:srgbClr val="CC0000"/>
            </a:solidFill>
            <a:prstDash val="solid"/>
            <a:round/>
            <a:headEnd len="med" w="med" type="none"/>
            <a:tailEnd len="med" w="med" type="triangle"/>
          </a:ln>
        </p:spPr>
      </p:cxnSp>
      <p:sp>
        <p:nvSpPr>
          <p:cNvPr id="353" name="Google Shape;353;p27"/>
          <p:cNvSpPr/>
          <p:nvPr/>
        </p:nvSpPr>
        <p:spPr>
          <a:xfrm>
            <a:off x="3543550" y="3576637"/>
            <a:ext cx="2056857" cy="180326"/>
          </a:xfrm>
          <a:prstGeom prst="rect">
            <a:avLst/>
          </a:prstGeom>
        </p:spPr>
        <p:txBody>
          <a:bodyPr>
            <a:prstTxWarp prst="textPlain"/>
          </a:bodyPr>
          <a:lstStyle/>
          <a:p>
            <a:pPr lvl="0" algn="ctr"/>
            <a:r>
              <a:rPr b="1" i="1">
                <a:ln>
                  <a:noFill/>
                </a:ln>
                <a:solidFill>
                  <a:schemeClr val="dk1"/>
                </a:solidFill>
                <a:latin typeface="Barlow Semi Condensed"/>
              </a:rPr>
              <a:t>% number of buckets</a:t>
            </a:r>
          </a:p>
        </p:txBody>
      </p:sp>
      <p:sp>
        <p:nvSpPr>
          <p:cNvPr id="354" name="Google Shape;354;p27"/>
          <p:cNvSpPr/>
          <p:nvPr/>
        </p:nvSpPr>
        <p:spPr>
          <a:xfrm>
            <a:off x="3855975" y="4204362"/>
            <a:ext cx="1432015" cy="179823"/>
          </a:xfrm>
          <a:prstGeom prst="rect">
            <a:avLst/>
          </a:prstGeom>
        </p:spPr>
        <p:txBody>
          <a:bodyPr>
            <a:prstTxWarp prst="textPlain"/>
          </a:bodyPr>
          <a:lstStyle/>
          <a:p>
            <a:pPr lvl="0" algn="ctr"/>
            <a:r>
              <a:rPr b="1" i="1">
                <a:ln cap="flat" cmpd="sng" w="9525">
                  <a:solidFill>
                    <a:srgbClr val="FF0000"/>
                  </a:solidFill>
                  <a:prstDash val="solid"/>
                  <a:round/>
                  <a:headEnd len="sm" w="sm" type="none"/>
                  <a:tailEnd len="sm" w="sm" type="none"/>
                </a:ln>
                <a:solidFill>
                  <a:schemeClr val="dk1"/>
                </a:solidFill>
                <a:latin typeface="Barlow Semi Condensed"/>
              </a:rPr>
              <a:t>BUCKET INDEX</a:t>
            </a:r>
          </a:p>
        </p:txBody>
      </p:sp>
      <p:cxnSp>
        <p:nvCxnSpPr>
          <p:cNvPr id="355" name="Google Shape;355;p27"/>
          <p:cNvCxnSpPr/>
          <p:nvPr/>
        </p:nvCxnSpPr>
        <p:spPr>
          <a:xfrm>
            <a:off x="4571975" y="3218575"/>
            <a:ext cx="6600" cy="336600"/>
          </a:xfrm>
          <a:prstGeom prst="straightConnector1">
            <a:avLst/>
          </a:prstGeom>
          <a:noFill/>
          <a:ln cap="flat" cmpd="sng" w="9525">
            <a:solidFill>
              <a:srgbClr val="CC0000"/>
            </a:solidFill>
            <a:prstDash val="solid"/>
            <a:round/>
            <a:headEnd len="med" w="med" type="none"/>
            <a:tailEnd len="med" w="med" type="triangle"/>
          </a:ln>
        </p:spPr>
      </p:cxnSp>
      <p:cxnSp>
        <p:nvCxnSpPr>
          <p:cNvPr id="356" name="Google Shape;356;p27"/>
          <p:cNvCxnSpPr/>
          <p:nvPr/>
        </p:nvCxnSpPr>
        <p:spPr>
          <a:xfrm>
            <a:off x="4598900" y="3817850"/>
            <a:ext cx="6900" cy="323100"/>
          </a:xfrm>
          <a:prstGeom prst="straightConnector1">
            <a:avLst/>
          </a:prstGeom>
          <a:noFill/>
          <a:ln cap="flat" cmpd="sng" w="9525">
            <a:solidFill>
              <a:srgbClr val="CC0000"/>
            </a:solidFill>
            <a:prstDash val="solid"/>
            <a:round/>
            <a:headEnd len="med" w="med" type="none"/>
            <a:tailEnd len="med" w="med" type="triangle"/>
          </a:ln>
        </p:spPr>
      </p:cxnSp>
      <p:pic>
        <p:nvPicPr>
          <p:cNvPr id="357" name="Google Shape;357;p27"/>
          <p:cNvPicPr preferRelativeResize="0"/>
          <p:nvPr/>
        </p:nvPicPr>
        <p:blipFill>
          <a:blip r:embed="rId3">
            <a:alphaModFix/>
          </a:blip>
          <a:stretch>
            <a:fillRect/>
          </a:stretch>
        </p:blipFill>
        <p:spPr>
          <a:xfrm>
            <a:off x="5856373" y="2711950"/>
            <a:ext cx="1251229" cy="9159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361" name="Shape 361"/>
        <p:cNvGrpSpPr/>
        <p:nvPr/>
      </p:nvGrpSpPr>
      <p:grpSpPr>
        <a:xfrm>
          <a:off x="0" y="0"/>
          <a:ext cx="0" cy="0"/>
          <a:chOff x="0" y="0"/>
          <a:chExt cx="0" cy="0"/>
        </a:xfrm>
      </p:grpSpPr>
      <p:sp>
        <p:nvSpPr>
          <p:cNvPr id="362" name="Google Shape;362;p28"/>
          <p:cNvSpPr/>
          <p:nvPr/>
        </p:nvSpPr>
        <p:spPr>
          <a:xfrm>
            <a:off x="370900" y="276425"/>
            <a:ext cx="1969200" cy="411300"/>
          </a:xfrm>
          <a:prstGeom prst="parallelogram">
            <a:avLst>
              <a:gd fmla="val 11476" name="adj"/>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363" name="Google Shape;363;p28"/>
          <p:cNvSpPr/>
          <p:nvPr/>
        </p:nvSpPr>
        <p:spPr>
          <a:xfrm>
            <a:off x="2218726" y="197225"/>
            <a:ext cx="375195" cy="586800"/>
          </a:xfrm>
          <a:prstGeom prst="rect">
            <a:avLst/>
          </a:prstGeom>
        </p:spPr>
        <p:txBody>
          <a:bodyPr>
            <a:prstTxWarp prst="textPlain"/>
          </a:bodyPr>
          <a:lstStyle/>
          <a:p>
            <a:pPr lvl="0" algn="ctr"/>
            <a:r>
              <a:rPr b="1" i="1">
                <a:ln cap="flat" cmpd="sng" w="19050">
                  <a:solidFill>
                    <a:srgbClr val="000000"/>
                  </a:solidFill>
                  <a:prstDash val="solid"/>
                  <a:round/>
                  <a:headEnd len="sm" w="sm" type="none"/>
                  <a:tailEnd len="sm" w="sm" type="none"/>
                </a:ln>
                <a:noFill/>
                <a:latin typeface="Barlow Semi Condensed"/>
              </a:rPr>
              <a:t>0</a:t>
            </a:r>
          </a:p>
        </p:txBody>
      </p:sp>
      <p:sp>
        <p:nvSpPr>
          <p:cNvPr id="364" name="Google Shape;364;p28"/>
          <p:cNvSpPr/>
          <p:nvPr/>
        </p:nvSpPr>
        <p:spPr>
          <a:xfrm>
            <a:off x="7315918" y="940493"/>
            <a:ext cx="386100" cy="386100"/>
          </a:xfrm>
          <a:prstGeom prst="rect">
            <a:avLst/>
          </a:prstGeom>
          <a:solidFill>
            <a:srgbClr val="9999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365" name="Google Shape;365;p28"/>
          <p:cNvSpPr/>
          <p:nvPr/>
        </p:nvSpPr>
        <p:spPr>
          <a:xfrm>
            <a:off x="7315918" y="1326595"/>
            <a:ext cx="386100" cy="386100"/>
          </a:xfrm>
          <a:prstGeom prst="rect">
            <a:avLst/>
          </a:prstGeom>
          <a:solidFill>
            <a:srgbClr val="990000"/>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700">
              <a:latin typeface="Roboto Mono"/>
              <a:ea typeface="Roboto Mono"/>
              <a:cs typeface="Roboto Mono"/>
              <a:sym typeface="Roboto Mono"/>
            </a:endParaRPr>
          </a:p>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366" name="Google Shape;366;p28"/>
          <p:cNvSpPr/>
          <p:nvPr/>
        </p:nvSpPr>
        <p:spPr>
          <a:xfrm>
            <a:off x="7315918" y="1709162"/>
            <a:ext cx="386100" cy="386100"/>
          </a:xfrm>
          <a:prstGeom prst="rect">
            <a:avLst/>
          </a:prstGeom>
          <a:solidFill>
            <a:srgbClr val="990000"/>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367" name="Google Shape;367;p28"/>
          <p:cNvSpPr/>
          <p:nvPr/>
        </p:nvSpPr>
        <p:spPr>
          <a:xfrm>
            <a:off x="7315918" y="2095264"/>
            <a:ext cx="386100" cy="386100"/>
          </a:xfrm>
          <a:prstGeom prst="rect">
            <a:avLst/>
          </a:prstGeom>
          <a:solidFill>
            <a:srgbClr val="9999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700">
              <a:latin typeface="Roboto Mono"/>
              <a:ea typeface="Roboto Mono"/>
              <a:cs typeface="Roboto Mono"/>
              <a:sym typeface="Roboto Mono"/>
            </a:endParaRPr>
          </a:p>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368" name="Google Shape;368;p28"/>
          <p:cNvSpPr/>
          <p:nvPr/>
        </p:nvSpPr>
        <p:spPr>
          <a:xfrm>
            <a:off x="6741491" y="473988"/>
            <a:ext cx="1559700" cy="240600"/>
          </a:xfrm>
          <a:prstGeom prst="rect">
            <a:avLst/>
          </a:prstGeom>
          <a:solidFill>
            <a:srgbClr val="43434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FFFFFF"/>
                </a:solidFill>
                <a:latin typeface="Roboto Mono"/>
                <a:ea typeface="Roboto Mono"/>
                <a:cs typeface="Roboto Mono"/>
                <a:sym typeface="Roboto Mono"/>
              </a:rPr>
              <a:t>bucketArray buckets</a:t>
            </a:r>
            <a:endParaRPr sz="800">
              <a:solidFill>
                <a:srgbClr val="FFFFFF"/>
              </a:solidFill>
              <a:latin typeface="Roboto Mono"/>
              <a:ea typeface="Roboto Mono"/>
              <a:cs typeface="Roboto Mono"/>
              <a:sym typeface="Roboto Mono"/>
            </a:endParaRPr>
          </a:p>
        </p:txBody>
      </p:sp>
      <p:cxnSp>
        <p:nvCxnSpPr>
          <p:cNvPr id="369" name="Google Shape;369;p28"/>
          <p:cNvCxnSpPr>
            <a:stCxn id="368" idx="2"/>
            <a:endCxn id="364" idx="0"/>
          </p:cNvCxnSpPr>
          <p:nvPr/>
        </p:nvCxnSpPr>
        <p:spPr>
          <a:xfrm flipH="1">
            <a:off x="7509041" y="714588"/>
            <a:ext cx="12300" cy="225900"/>
          </a:xfrm>
          <a:prstGeom prst="straightConnector1">
            <a:avLst/>
          </a:prstGeom>
          <a:noFill/>
          <a:ln cap="flat" cmpd="sng" w="9525">
            <a:solidFill>
              <a:srgbClr val="000000"/>
            </a:solidFill>
            <a:prstDash val="solid"/>
            <a:round/>
            <a:headEnd len="med" w="med" type="none"/>
            <a:tailEnd len="med" w="med" type="triangle"/>
          </a:ln>
        </p:spPr>
      </p:cxnSp>
      <p:sp>
        <p:nvSpPr>
          <p:cNvPr id="370" name="Google Shape;370;p28"/>
          <p:cNvSpPr/>
          <p:nvPr/>
        </p:nvSpPr>
        <p:spPr>
          <a:xfrm>
            <a:off x="7025093" y="940500"/>
            <a:ext cx="291000" cy="386100"/>
          </a:xfrm>
          <a:prstGeom prst="rect">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0</a:t>
            </a:r>
            <a:endParaRPr>
              <a:latin typeface="Roboto Mono"/>
              <a:ea typeface="Roboto Mono"/>
              <a:cs typeface="Roboto Mono"/>
              <a:sym typeface="Roboto Mono"/>
            </a:endParaRPr>
          </a:p>
        </p:txBody>
      </p:sp>
      <p:sp>
        <p:nvSpPr>
          <p:cNvPr id="371" name="Google Shape;371;p28"/>
          <p:cNvSpPr/>
          <p:nvPr/>
        </p:nvSpPr>
        <p:spPr>
          <a:xfrm>
            <a:off x="7025093" y="1326602"/>
            <a:ext cx="291000" cy="386100"/>
          </a:xfrm>
          <a:prstGeom prst="rect">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1</a:t>
            </a:r>
            <a:endParaRPr>
              <a:latin typeface="Roboto Mono"/>
              <a:ea typeface="Roboto Mono"/>
              <a:cs typeface="Roboto Mono"/>
              <a:sym typeface="Roboto Mono"/>
            </a:endParaRPr>
          </a:p>
        </p:txBody>
      </p:sp>
      <p:sp>
        <p:nvSpPr>
          <p:cNvPr id="372" name="Google Shape;372;p28"/>
          <p:cNvSpPr/>
          <p:nvPr/>
        </p:nvSpPr>
        <p:spPr>
          <a:xfrm>
            <a:off x="7025093" y="1709171"/>
            <a:ext cx="291000" cy="386100"/>
          </a:xfrm>
          <a:prstGeom prst="rect">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2</a:t>
            </a:r>
            <a:endParaRPr>
              <a:latin typeface="Roboto Mono"/>
              <a:ea typeface="Roboto Mono"/>
              <a:cs typeface="Roboto Mono"/>
              <a:sym typeface="Roboto Mono"/>
            </a:endParaRPr>
          </a:p>
        </p:txBody>
      </p:sp>
      <p:sp>
        <p:nvSpPr>
          <p:cNvPr id="373" name="Google Shape;373;p28"/>
          <p:cNvSpPr/>
          <p:nvPr/>
        </p:nvSpPr>
        <p:spPr>
          <a:xfrm>
            <a:off x="7025093" y="2095273"/>
            <a:ext cx="291000" cy="386100"/>
          </a:xfrm>
          <a:prstGeom prst="rect">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3</a:t>
            </a:r>
            <a:endParaRPr>
              <a:latin typeface="Roboto Mono"/>
              <a:ea typeface="Roboto Mono"/>
              <a:cs typeface="Roboto Mono"/>
              <a:sym typeface="Roboto Mono"/>
            </a:endParaRPr>
          </a:p>
        </p:txBody>
      </p:sp>
      <p:sp>
        <p:nvSpPr>
          <p:cNvPr id="374" name="Google Shape;374;p28"/>
          <p:cNvSpPr/>
          <p:nvPr/>
        </p:nvSpPr>
        <p:spPr>
          <a:xfrm>
            <a:off x="7315918" y="2477843"/>
            <a:ext cx="386100" cy="386100"/>
          </a:xfrm>
          <a:prstGeom prst="rect">
            <a:avLst/>
          </a:prstGeom>
          <a:solidFill>
            <a:srgbClr val="9999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375" name="Google Shape;375;p28"/>
          <p:cNvSpPr/>
          <p:nvPr/>
        </p:nvSpPr>
        <p:spPr>
          <a:xfrm>
            <a:off x="7315918" y="2863945"/>
            <a:ext cx="386100" cy="386100"/>
          </a:xfrm>
          <a:prstGeom prst="rect">
            <a:avLst/>
          </a:prstGeom>
          <a:solidFill>
            <a:srgbClr val="9999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700">
              <a:latin typeface="Roboto Mono"/>
              <a:ea typeface="Roboto Mono"/>
              <a:cs typeface="Roboto Mono"/>
              <a:sym typeface="Roboto Mono"/>
            </a:endParaRPr>
          </a:p>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376" name="Google Shape;376;p28"/>
          <p:cNvSpPr/>
          <p:nvPr/>
        </p:nvSpPr>
        <p:spPr>
          <a:xfrm>
            <a:off x="7315918" y="3246512"/>
            <a:ext cx="386100" cy="386100"/>
          </a:xfrm>
          <a:prstGeom prst="rect">
            <a:avLst/>
          </a:prstGeom>
          <a:solidFill>
            <a:srgbClr val="990000"/>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377" name="Google Shape;377;p28"/>
          <p:cNvSpPr/>
          <p:nvPr/>
        </p:nvSpPr>
        <p:spPr>
          <a:xfrm>
            <a:off x="7315918" y="3632614"/>
            <a:ext cx="386100" cy="386100"/>
          </a:xfrm>
          <a:prstGeom prst="rect">
            <a:avLst/>
          </a:prstGeom>
          <a:solidFill>
            <a:srgbClr val="990000"/>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700">
              <a:latin typeface="Roboto Mono"/>
              <a:ea typeface="Roboto Mono"/>
              <a:cs typeface="Roboto Mono"/>
              <a:sym typeface="Roboto Mono"/>
            </a:endParaRPr>
          </a:p>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378" name="Google Shape;378;p28"/>
          <p:cNvSpPr/>
          <p:nvPr/>
        </p:nvSpPr>
        <p:spPr>
          <a:xfrm>
            <a:off x="7025093" y="2477851"/>
            <a:ext cx="291000" cy="386100"/>
          </a:xfrm>
          <a:prstGeom prst="rect">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4</a:t>
            </a:r>
            <a:endParaRPr>
              <a:latin typeface="Roboto Mono"/>
              <a:ea typeface="Roboto Mono"/>
              <a:cs typeface="Roboto Mono"/>
              <a:sym typeface="Roboto Mono"/>
            </a:endParaRPr>
          </a:p>
        </p:txBody>
      </p:sp>
      <p:sp>
        <p:nvSpPr>
          <p:cNvPr id="379" name="Google Shape;379;p28"/>
          <p:cNvSpPr/>
          <p:nvPr/>
        </p:nvSpPr>
        <p:spPr>
          <a:xfrm>
            <a:off x="7025093" y="2863953"/>
            <a:ext cx="291000" cy="386100"/>
          </a:xfrm>
          <a:prstGeom prst="rect">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5</a:t>
            </a:r>
            <a:endParaRPr>
              <a:latin typeface="Roboto Mono"/>
              <a:ea typeface="Roboto Mono"/>
              <a:cs typeface="Roboto Mono"/>
              <a:sym typeface="Roboto Mono"/>
            </a:endParaRPr>
          </a:p>
        </p:txBody>
      </p:sp>
      <p:sp>
        <p:nvSpPr>
          <p:cNvPr id="380" name="Google Shape;380;p28"/>
          <p:cNvSpPr/>
          <p:nvPr/>
        </p:nvSpPr>
        <p:spPr>
          <a:xfrm>
            <a:off x="7025093" y="3246522"/>
            <a:ext cx="291000" cy="386100"/>
          </a:xfrm>
          <a:prstGeom prst="rect">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6</a:t>
            </a:r>
            <a:endParaRPr>
              <a:latin typeface="Roboto Mono"/>
              <a:ea typeface="Roboto Mono"/>
              <a:cs typeface="Roboto Mono"/>
              <a:sym typeface="Roboto Mono"/>
            </a:endParaRPr>
          </a:p>
        </p:txBody>
      </p:sp>
      <p:sp>
        <p:nvSpPr>
          <p:cNvPr id="381" name="Google Shape;381;p28"/>
          <p:cNvSpPr/>
          <p:nvPr/>
        </p:nvSpPr>
        <p:spPr>
          <a:xfrm>
            <a:off x="7025093" y="3632624"/>
            <a:ext cx="291000" cy="386100"/>
          </a:xfrm>
          <a:prstGeom prst="rect">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7</a:t>
            </a:r>
            <a:endParaRPr>
              <a:latin typeface="Roboto Mono"/>
              <a:ea typeface="Roboto Mono"/>
              <a:cs typeface="Roboto Mono"/>
              <a:sym typeface="Roboto Mono"/>
            </a:endParaRPr>
          </a:p>
        </p:txBody>
      </p:sp>
      <p:sp>
        <p:nvSpPr>
          <p:cNvPr id="382" name="Google Shape;382;p28"/>
          <p:cNvSpPr/>
          <p:nvPr/>
        </p:nvSpPr>
        <p:spPr>
          <a:xfrm>
            <a:off x="7315918" y="4018762"/>
            <a:ext cx="386100" cy="386100"/>
          </a:xfrm>
          <a:prstGeom prst="rect">
            <a:avLst/>
          </a:prstGeom>
          <a:solidFill>
            <a:srgbClr val="9999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383" name="Google Shape;383;p28"/>
          <p:cNvSpPr/>
          <p:nvPr/>
        </p:nvSpPr>
        <p:spPr>
          <a:xfrm>
            <a:off x="7315918" y="4404864"/>
            <a:ext cx="386100" cy="386100"/>
          </a:xfrm>
          <a:prstGeom prst="rect">
            <a:avLst/>
          </a:prstGeom>
          <a:solidFill>
            <a:srgbClr val="9999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700">
              <a:latin typeface="Roboto Mono"/>
              <a:ea typeface="Roboto Mono"/>
              <a:cs typeface="Roboto Mono"/>
              <a:sym typeface="Roboto Mono"/>
            </a:endParaRPr>
          </a:p>
          <a:p>
            <a:pPr indent="0" lvl="0" marL="0" rtl="0" algn="ctr">
              <a:spcBef>
                <a:spcPts val="0"/>
              </a:spcBef>
              <a:spcAft>
                <a:spcPts val="0"/>
              </a:spcAft>
              <a:buNone/>
            </a:pPr>
            <a:r>
              <a:t/>
            </a:r>
            <a:endParaRPr sz="700">
              <a:latin typeface="Roboto Mono"/>
              <a:ea typeface="Roboto Mono"/>
              <a:cs typeface="Roboto Mono"/>
              <a:sym typeface="Roboto Mono"/>
            </a:endParaRPr>
          </a:p>
        </p:txBody>
      </p:sp>
      <p:sp>
        <p:nvSpPr>
          <p:cNvPr id="384" name="Google Shape;384;p28"/>
          <p:cNvSpPr/>
          <p:nvPr/>
        </p:nvSpPr>
        <p:spPr>
          <a:xfrm>
            <a:off x="7025093" y="4018773"/>
            <a:ext cx="291000" cy="386100"/>
          </a:xfrm>
          <a:prstGeom prst="rect">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8</a:t>
            </a:r>
            <a:endParaRPr>
              <a:latin typeface="Roboto Mono"/>
              <a:ea typeface="Roboto Mono"/>
              <a:cs typeface="Roboto Mono"/>
              <a:sym typeface="Roboto Mono"/>
            </a:endParaRPr>
          </a:p>
        </p:txBody>
      </p:sp>
      <p:sp>
        <p:nvSpPr>
          <p:cNvPr id="385" name="Google Shape;385;p28"/>
          <p:cNvSpPr/>
          <p:nvPr/>
        </p:nvSpPr>
        <p:spPr>
          <a:xfrm>
            <a:off x="7025093" y="4404875"/>
            <a:ext cx="291000" cy="386100"/>
          </a:xfrm>
          <a:prstGeom prst="rect">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9</a:t>
            </a:r>
            <a:endParaRPr>
              <a:latin typeface="Roboto Mono"/>
              <a:ea typeface="Roboto Mono"/>
              <a:cs typeface="Roboto Mono"/>
              <a:sym typeface="Roboto Mono"/>
            </a:endParaRPr>
          </a:p>
        </p:txBody>
      </p:sp>
      <p:sp>
        <p:nvSpPr>
          <p:cNvPr id="386" name="Google Shape;386;p28"/>
          <p:cNvSpPr/>
          <p:nvPr/>
        </p:nvSpPr>
        <p:spPr>
          <a:xfrm>
            <a:off x="5256888" y="2550600"/>
            <a:ext cx="1198200" cy="240600"/>
          </a:xfrm>
          <a:prstGeom prst="rect">
            <a:avLst/>
          </a:prstGeom>
          <a:solidFill>
            <a:srgbClr val="43434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FFFFFF"/>
                </a:solidFill>
                <a:latin typeface="Roboto Mono"/>
                <a:ea typeface="Roboto Mono"/>
                <a:cs typeface="Roboto Mono"/>
                <a:sym typeface="Roboto Mono"/>
              </a:rPr>
              <a:t>nBuckets = 10;</a:t>
            </a:r>
            <a:endParaRPr sz="800">
              <a:solidFill>
                <a:srgbClr val="FFFFFF"/>
              </a:solidFill>
              <a:latin typeface="Roboto Mono"/>
              <a:ea typeface="Roboto Mono"/>
              <a:cs typeface="Roboto Mono"/>
              <a:sym typeface="Roboto Mono"/>
            </a:endParaRPr>
          </a:p>
        </p:txBody>
      </p:sp>
      <p:sp>
        <p:nvSpPr>
          <p:cNvPr id="387" name="Google Shape;387;p28"/>
          <p:cNvSpPr/>
          <p:nvPr/>
        </p:nvSpPr>
        <p:spPr>
          <a:xfrm>
            <a:off x="586937" y="2014463"/>
            <a:ext cx="1512600" cy="1027200"/>
          </a:xfrm>
          <a:prstGeom prst="roundRect">
            <a:avLst>
              <a:gd fmla="val 14354" name="adj"/>
            </a:avLst>
          </a:prstGeom>
          <a:solidFill>
            <a:srgbClr val="B6D7A8"/>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8"/>
          <p:cNvSpPr/>
          <p:nvPr/>
        </p:nvSpPr>
        <p:spPr>
          <a:xfrm>
            <a:off x="1276868" y="2335538"/>
            <a:ext cx="554100" cy="2088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latin typeface="Roboto Mono"/>
                <a:ea typeface="Roboto Mono"/>
                <a:cs typeface="Roboto Mono"/>
                <a:sym typeface="Roboto Mono"/>
              </a:rPr>
              <a:t>44</a:t>
            </a:r>
            <a:endParaRPr sz="500">
              <a:latin typeface="Roboto Mono"/>
              <a:ea typeface="Roboto Mono"/>
              <a:cs typeface="Roboto Mono"/>
              <a:sym typeface="Roboto Mono"/>
            </a:endParaRPr>
          </a:p>
        </p:txBody>
      </p:sp>
      <p:sp>
        <p:nvSpPr>
          <p:cNvPr id="389" name="Google Shape;389;p28"/>
          <p:cNvSpPr/>
          <p:nvPr/>
        </p:nvSpPr>
        <p:spPr>
          <a:xfrm>
            <a:off x="1276868" y="2544101"/>
            <a:ext cx="554100" cy="208800"/>
          </a:xfrm>
          <a:prstGeom prst="rect">
            <a:avLst/>
          </a:prstGeom>
          <a:solidFill>
            <a:srgbClr val="99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latin typeface="Roboto Mono"/>
                <a:ea typeface="Roboto Mono"/>
                <a:cs typeface="Roboto Mono"/>
                <a:sym typeface="Roboto Mono"/>
              </a:rPr>
              <a:t>307</a:t>
            </a:r>
            <a:endParaRPr sz="600">
              <a:latin typeface="Roboto Mono"/>
              <a:ea typeface="Roboto Mono"/>
              <a:cs typeface="Roboto Mono"/>
              <a:sym typeface="Roboto Mono"/>
            </a:endParaRPr>
          </a:p>
        </p:txBody>
      </p:sp>
      <p:sp>
        <p:nvSpPr>
          <p:cNvPr id="390" name="Google Shape;390;p28"/>
          <p:cNvSpPr/>
          <p:nvPr/>
        </p:nvSpPr>
        <p:spPr>
          <a:xfrm>
            <a:off x="1276868" y="2752664"/>
            <a:ext cx="554100" cy="208800"/>
          </a:xfrm>
          <a:prstGeom prst="rect">
            <a:avLst/>
          </a:prstGeom>
          <a:solidFill>
            <a:srgbClr val="99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solidFill>
                  <a:schemeClr val="lt1"/>
                </a:solidFill>
                <a:latin typeface="Roboto Mono"/>
                <a:ea typeface="Roboto Mono"/>
                <a:cs typeface="Roboto Mono"/>
                <a:sym typeface="Roboto Mono"/>
              </a:rPr>
              <a:t>nullptr</a:t>
            </a:r>
            <a:endParaRPr sz="500">
              <a:solidFill>
                <a:schemeClr val="lt1"/>
              </a:solidFill>
              <a:latin typeface="Roboto Mono"/>
              <a:ea typeface="Roboto Mono"/>
              <a:cs typeface="Roboto Mono"/>
              <a:sym typeface="Roboto Mono"/>
            </a:endParaRPr>
          </a:p>
        </p:txBody>
      </p:sp>
      <p:sp>
        <p:nvSpPr>
          <p:cNvPr id="391" name="Google Shape;391;p28"/>
          <p:cNvSpPr/>
          <p:nvPr/>
        </p:nvSpPr>
        <p:spPr>
          <a:xfrm>
            <a:off x="855663" y="2335538"/>
            <a:ext cx="421200" cy="208800"/>
          </a:xfrm>
          <a:prstGeom prst="rect">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latin typeface="Roboto Mono"/>
                <a:ea typeface="Roboto Mono"/>
                <a:cs typeface="Roboto Mono"/>
                <a:sym typeface="Roboto Mono"/>
              </a:rPr>
              <a:t>key</a:t>
            </a:r>
            <a:endParaRPr sz="500">
              <a:latin typeface="Roboto Mono"/>
              <a:ea typeface="Roboto Mono"/>
              <a:cs typeface="Roboto Mono"/>
              <a:sym typeface="Roboto Mono"/>
            </a:endParaRPr>
          </a:p>
        </p:txBody>
      </p:sp>
      <p:sp>
        <p:nvSpPr>
          <p:cNvPr id="392" name="Google Shape;392;p28"/>
          <p:cNvSpPr/>
          <p:nvPr/>
        </p:nvSpPr>
        <p:spPr>
          <a:xfrm>
            <a:off x="855663" y="2544100"/>
            <a:ext cx="421200" cy="208800"/>
          </a:xfrm>
          <a:prstGeom prst="rect">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latin typeface="Roboto Mono"/>
                <a:ea typeface="Roboto Mono"/>
                <a:cs typeface="Roboto Mono"/>
                <a:sym typeface="Roboto Mono"/>
              </a:rPr>
              <a:t>val</a:t>
            </a:r>
            <a:endParaRPr sz="500">
              <a:latin typeface="Roboto Mono"/>
              <a:ea typeface="Roboto Mono"/>
              <a:cs typeface="Roboto Mono"/>
              <a:sym typeface="Roboto Mono"/>
            </a:endParaRPr>
          </a:p>
        </p:txBody>
      </p:sp>
      <p:sp>
        <p:nvSpPr>
          <p:cNvPr id="393" name="Google Shape;393;p28"/>
          <p:cNvSpPr/>
          <p:nvPr/>
        </p:nvSpPr>
        <p:spPr>
          <a:xfrm>
            <a:off x="855663" y="2752663"/>
            <a:ext cx="421200" cy="208800"/>
          </a:xfrm>
          <a:prstGeom prst="rect">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500">
                <a:latin typeface="Roboto Mono"/>
                <a:ea typeface="Roboto Mono"/>
                <a:cs typeface="Roboto Mono"/>
                <a:sym typeface="Roboto Mono"/>
              </a:rPr>
              <a:t>next</a:t>
            </a:r>
            <a:endParaRPr sz="500">
              <a:latin typeface="Roboto Mono"/>
              <a:ea typeface="Roboto Mono"/>
              <a:cs typeface="Roboto Mono"/>
              <a:sym typeface="Roboto Mono"/>
            </a:endParaRPr>
          </a:p>
        </p:txBody>
      </p:sp>
      <p:sp>
        <p:nvSpPr>
          <p:cNvPr id="394" name="Google Shape;394;p28"/>
          <p:cNvSpPr/>
          <p:nvPr/>
        </p:nvSpPr>
        <p:spPr>
          <a:xfrm>
            <a:off x="780467" y="2094270"/>
            <a:ext cx="1125900" cy="209100"/>
          </a:xfrm>
          <a:prstGeom prst="rect">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latin typeface="Roboto Mono"/>
                <a:ea typeface="Roboto Mono"/>
                <a:cs typeface="Roboto Mono"/>
                <a:sym typeface="Roboto Mono"/>
              </a:rPr>
              <a:t>key_val_pair</a:t>
            </a:r>
            <a:endParaRPr b="1" sz="800">
              <a:solidFill>
                <a:srgbClr val="000000"/>
              </a:solidFill>
              <a:latin typeface="Roboto Mono"/>
              <a:ea typeface="Roboto Mono"/>
              <a:cs typeface="Roboto Mono"/>
              <a:sym typeface="Roboto Mono"/>
            </a:endParaRPr>
          </a:p>
        </p:txBody>
      </p:sp>
      <p:sp>
        <p:nvSpPr>
          <p:cNvPr id="395" name="Google Shape;395;p28"/>
          <p:cNvSpPr/>
          <p:nvPr/>
        </p:nvSpPr>
        <p:spPr>
          <a:xfrm>
            <a:off x="383988" y="1481150"/>
            <a:ext cx="1918500" cy="459300"/>
          </a:xfrm>
          <a:prstGeom prst="rect">
            <a:avLst/>
          </a:prstGeom>
          <a:solidFill>
            <a:srgbClr val="FCE5CD"/>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put(44,307);</a:t>
            </a:r>
            <a:endParaRPr b="1">
              <a:highlight>
                <a:srgbClr val="EAD1DC"/>
              </a:highlight>
              <a:latin typeface="Roboto Mono"/>
              <a:ea typeface="Roboto Mono"/>
              <a:cs typeface="Roboto Mono"/>
              <a:sym typeface="Roboto Mono"/>
            </a:endParaRPr>
          </a:p>
        </p:txBody>
      </p:sp>
      <p:sp>
        <p:nvSpPr>
          <p:cNvPr id="396" name="Google Shape;396;p28"/>
          <p:cNvSpPr/>
          <p:nvPr/>
        </p:nvSpPr>
        <p:spPr>
          <a:xfrm>
            <a:off x="383988" y="3540425"/>
            <a:ext cx="1918500" cy="459300"/>
          </a:xfrm>
          <a:prstGeom prst="rect">
            <a:avLst/>
          </a:prstGeom>
          <a:solidFill>
            <a:srgbClr val="D9D2E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get(77);</a:t>
            </a:r>
            <a:endParaRPr b="1">
              <a:highlight>
                <a:srgbClr val="EAD1DC"/>
              </a:highlight>
              <a:latin typeface="Roboto Mono"/>
              <a:ea typeface="Roboto Mono"/>
              <a:cs typeface="Roboto Mono"/>
              <a:sym typeface="Roboto Mono"/>
            </a:endParaRPr>
          </a:p>
        </p:txBody>
      </p:sp>
      <p:sp>
        <p:nvSpPr>
          <p:cNvPr id="397" name="Google Shape;397;p28"/>
          <p:cNvSpPr/>
          <p:nvPr/>
        </p:nvSpPr>
        <p:spPr>
          <a:xfrm>
            <a:off x="2608188" y="2214750"/>
            <a:ext cx="2078700" cy="912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Roboto Mono"/>
                <a:ea typeface="Roboto Mono"/>
                <a:cs typeface="Roboto Mono"/>
                <a:sym typeface="Roboto Mono"/>
              </a:rPr>
              <a:t>hashFunction</a:t>
            </a:r>
            <a:endParaRPr b="1">
              <a:latin typeface="Roboto Mono"/>
              <a:ea typeface="Roboto Mono"/>
              <a:cs typeface="Roboto Mono"/>
              <a:sym typeface="Roboto Mono"/>
            </a:endParaRPr>
          </a:p>
          <a:p>
            <a:pPr indent="0" lvl="0" marL="0" rtl="0" algn="ctr">
              <a:spcBef>
                <a:spcPts val="0"/>
              </a:spcBef>
              <a:spcAft>
                <a:spcPts val="0"/>
              </a:spcAft>
              <a:buNone/>
            </a:pPr>
            <a:r>
              <a:rPr lang="en">
                <a:latin typeface="Roboto Mono"/>
                <a:ea typeface="Roboto Mono"/>
                <a:cs typeface="Roboto Mono"/>
                <a:sym typeface="Roboto Mono"/>
              </a:rPr>
              <a:t>(magic number)</a:t>
            </a:r>
            <a:endParaRPr>
              <a:latin typeface="Roboto Mono"/>
              <a:ea typeface="Roboto Mono"/>
              <a:cs typeface="Roboto Mono"/>
              <a:sym typeface="Roboto Mono"/>
            </a:endParaRPr>
          </a:p>
        </p:txBody>
      </p:sp>
      <p:sp>
        <p:nvSpPr>
          <p:cNvPr id="398" name="Google Shape;398;p28"/>
          <p:cNvSpPr/>
          <p:nvPr/>
        </p:nvSpPr>
        <p:spPr>
          <a:xfrm>
            <a:off x="2703100" y="1537150"/>
            <a:ext cx="255663" cy="175805"/>
          </a:xfrm>
          <a:prstGeom prst="rect">
            <a:avLst/>
          </a:prstGeom>
        </p:spPr>
        <p:txBody>
          <a:bodyPr>
            <a:prstTxWarp prst="textPlain"/>
          </a:bodyPr>
          <a:lstStyle/>
          <a:p>
            <a:pPr lvl="0" algn="ctr"/>
            <a:r>
              <a:rPr b="1" i="1">
                <a:ln>
                  <a:noFill/>
                </a:ln>
                <a:solidFill>
                  <a:schemeClr val="dk1"/>
                </a:solidFill>
                <a:latin typeface="Barlow Semi Condensed"/>
              </a:rPr>
              <a:t>44</a:t>
            </a:r>
          </a:p>
        </p:txBody>
      </p:sp>
      <p:sp>
        <p:nvSpPr>
          <p:cNvPr id="399" name="Google Shape;399;p28"/>
          <p:cNvSpPr/>
          <p:nvPr/>
        </p:nvSpPr>
        <p:spPr>
          <a:xfrm>
            <a:off x="4246875" y="1619887"/>
            <a:ext cx="899341" cy="181833"/>
          </a:xfrm>
          <a:prstGeom prst="rect">
            <a:avLst/>
          </a:prstGeom>
        </p:spPr>
        <p:txBody>
          <a:bodyPr>
            <a:prstTxWarp prst="textPlain"/>
          </a:bodyPr>
          <a:lstStyle/>
          <a:p>
            <a:pPr lvl="0" algn="ctr"/>
            <a:r>
              <a:rPr b="1" i="1">
                <a:ln>
                  <a:noFill/>
                </a:ln>
                <a:solidFill>
                  <a:schemeClr val="dk1"/>
                </a:solidFill>
                <a:latin typeface="Barlow Semi Condensed"/>
              </a:rPr>
              <a:t>10923874</a:t>
            </a:r>
          </a:p>
        </p:txBody>
      </p:sp>
      <p:sp>
        <p:nvSpPr>
          <p:cNvPr id="400" name="Google Shape;400;p28"/>
          <p:cNvSpPr/>
          <p:nvPr/>
        </p:nvSpPr>
        <p:spPr>
          <a:xfrm>
            <a:off x="5645287" y="2014487"/>
            <a:ext cx="421417" cy="181079"/>
          </a:xfrm>
          <a:prstGeom prst="rect">
            <a:avLst/>
          </a:prstGeom>
        </p:spPr>
        <p:txBody>
          <a:bodyPr>
            <a:prstTxWarp prst="textPlain"/>
          </a:bodyPr>
          <a:lstStyle/>
          <a:p>
            <a:pPr lvl="0" algn="ctr"/>
            <a:r>
              <a:rPr b="1" i="1">
                <a:ln>
                  <a:noFill/>
                </a:ln>
                <a:solidFill>
                  <a:schemeClr val="dk1"/>
                </a:solidFill>
                <a:latin typeface="Barlow Semi Condensed"/>
              </a:rPr>
              <a:t>% 10</a:t>
            </a:r>
          </a:p>
        </p:txBody>
      </p:sp>
      <p:sp>
        <p:nvSpPr>
          <p:cNvPr id="401" name="Google Shape;401;p28"/>
          <p:cNvSpPr/>
          <p:nvPr/>
        </p:nvSpPr>
        <p:spPr>
          <a:xfrm>
            <a:off x="5645287" y="3146237"/>
            <a:ext cx="421417" cy="181079"/>
          </a:xfrm>
          <a:prstGeom prst="rect">
            <a:avLst/>
          </a:prstGeom>
        </p:spPr>
        <p:txBody>
          <a:bodyPr>
            <a:prstTxWarp prst="textPlain"/>
          </a:bodyPr>
          <a:lstStyle/>
          <a:p>
            <a:pPr lvl="0" algn="ctr"/>
            <a:r>
              <a:rPr b="1" i="1">
                <a:ln>
                  <a:noFill/>
                </a:ln>
                <a:solidFill>
                  <a:schemeClr val="dk1"/>
                </a:solidFill>
                <a:latin typeface="Barlow Semi Condensed"/>
              </a:rPr>
              <a:t>% 10</a:t>
            </a:r>
          </a:p>
        </p:txBody>
      </p:sp>
      <p:sp>
        <p:nvSpPr>
          <p:cNvPr id="402" name="Google Shape;402;p28"/>
          <p:cNvSpPr/>
          <p:nvPr/>
        </p:nvSpPr>
        <p:spPr>
          <a:xfrm>
            <a:off x="4246875" y="3540087"/>
            <a:ext cx="936008" cy="181079"/>
          </a:xfrm>
          <a:prstGeom prst="rect">
            <a:avLst/>
          </a:prstGeom>
        </p:spPr>
        <p:txBody>
          <a:bodyPr>
            <a:prstTxWarp prst="textPlain"/>
          </a:bodyPr>
          <a:lstStyle/>
          <a:p>
            <a:pPr lvl="0" algn="ctr"/>
            <a:r>
              <a:rPr b="1" i="1">
                <a:ln>
                  <a:noFill/>
                </a:ln>
                <a:solidFill>
                  <a:schemeClr val="dk1"/>
                </a:solidFill>
                <a:latin typeface="Barlow Semi Condensed"/>
              </a:rPr>
              <a:t>37895638</a:t>
            </a:r>
          </a:p>
        </p:txBody>
      </p:sp>
      <p:sp>
        <p:nvSpPr>
          <p:cNvPr id="403" name="Google Shape;403;p28"/>
          <p:cNvSpPr/>
          <p:nvPr/>
        </p:nvSpPr>
        <p:spPr>
          <a:xfrm>
            <a:off x="2785100" y="3736762"/>
            <a:ext cx="236074" cy="177814"/>
          </a:xfrm>
          <a:prstGeom prst="rect">
            <a:avLst/>
          </a:prstGeom>
        </p:spPr>
        <p:txBody>
          <a:bodyPr>
            <a:prstTxWarp prst="textPlain"/>
          </a:bodyPr>
          <a:lstStyle/>
          <a:p>
            <a:pPr lvl="0" algn="ctr"/>
            <a:r>
              <a:rPr b="1" i="1">
                <a:ln>
                  <a:noFill/>
                </a:ln>
                <a:solidFill>
                  <a:schemeClr val="dk1"/>
                </a:solidFill>
                <a:latin typeface="Barlow Semi Condensed"/>
              </a:rPr>
              <a:t>33</a:t>
            </a:r>
          </a:p>
        </p:txBody>
      </p:sp>
      <p:cxnSp>
        <p:nvCxnSpPr>
          <p:cNvPr id="404" name="Google Shape;404;p28"/>
          <p:cNvCxnSpPr/>
          <p:nvPr/>
        </p:nvCxnSpPr>
        <p:spPr>
          <a:xfrm>
            <a:off x="2304763" y="1712950"/>
            <a:ext cx="654000" cy="512400"/>
          </a:xfrm>
          <a:prstGeom prst="curvedConnector3">
            <a:avLst>
              <a:gd fmla="val 91766" name="adj1"/>
            </a:avLst>
          </a:prstGeom>
          <a:noFill/>
          <a:ln cap="flat" cmpd="sng" w="19050">
            <a:solidFill>
              <a:srgbClr val="E69138"/>
            </a:solidFill>
            <a:prstDash val="solid"/>
            <a:round/>
            <a:headEnd len="med" w="med" type="none"/>
            <a:tailEnd len="med" w="med" type="triangle"/>
          </a:ln>
        </p:spPr>
      </p:cxnSp>
      <p:cxnSp>
        <p:nvCxnSpPr>
          <p:cNvPr id="405" name="Google Shape;405;p28"/>
          <p:cNvCxnSpPr/>
          <p:nvPr/>
        </p:nvCxnSpPr>
        <p:spPr>
          <a:xfrm rot="-5400000">
            <a:off x="4361613" y="1888250"/>
            <a:ext cx="330300" cy="317100"/>
          </a:xfrm>
          <a:prstGeom prst="curvedConnector3">
            <a:avLst>
              <a:gd fmla="val 50000" name="adj1"/>
            </a:avLst>
          </a:prstGeom>
          <a:noFill/>
          <a:ln cap="flat" cmpd="sng" w="19050">
            <a:solidFill>
              <a:srgbClr val="E69138"/>
            </a:solidFill>
            <a:prstDash val="solid"/>
            <a:round/>
            <a:headEnd len="med" w="med" type="none"/>
            <a:tailEnd len="med" w="med" type="triangle"/>
          </a:ln>
        </p:spPr>
      </p:cxnSp>
      <p:cxnSp>
        <p:nvCxnSpPr>
          <p:cNvPr id="406" name="Google Shape;406;p28"/>
          <p:cNvCxnSpPr/>
          <p:nvPr/>
        </p:nvCxnSpPr>
        <p:spPr>
          <a:xfrm>
            <a:off x="5002113" y="1868025"/>
            <a:ext cx="573300" cy="236100"/>
          </a:xfrm>
          <a:prstGeom prst="curvedConnector3">
            <a:avLst>
              <a:gd fmla="val 8233" name="adj1"/>
            </a:avLst>
          </a:prstGeom>
          <a:noFill/>
          <a:ln cap="flat" cmpd="sng" w="19050">
            <a:solidFill>
              <a:srgbClr val="E69138"/>
            </a:solidFill>
            <a:prstDash val="solid"/>
            <a:round/>
            <a:headEnd len="med" w="med" type="none"/>
            <a:tailEnd len="med" w="med" type="triangle"/>
          </a:ln>
        </p:spPr>
      </p:cxnSp>
      <p:cxnSp>
        <p:nvCxnSpPr>
          <p:cNvPr id="407" name="Google Shape;407;p28"/>
          <p:cNvCxnSpPr>
            <a:endCxn id="378" idx="1"/>
          </p:cNvCxnSpPr>
          <p:nvPr/>
        </p:nvCxnSpPr>
        <p:spPr>
          <a:xfrm>
            <a:off x="6155093" y="2117401"/>
            <a:ext cx="870000" cy="553500"/>
          </a:xfrm>
          <a:prstGeom prst="curvedConnector3">
            <a:avLst>
              <a:gd fmla="val 50000" name="adj1"/>
            </a:avLst>
          </a:prstGeom>
          <a:noFill/>
          <a:ln cap="flat" cmpd="sng" w="19050">
            <a:solidFill>
              <a:srgbClr val="E69138"/>
            </a:solidFill>
            <a:prstDash val="solid"/>
            <a:round/>
            <a:headEnd len="med" w="med" type="none"/>
            <a:tailEnd len="med" w="med" type="triangle"/>
          </a:ln>
        </p:spPr>
      </p:cxnSp>
      <p:cxnSp>
        <p:nvCxnSpPr>
          <p:cNvPr id="408" name="Google Shape;408;p28"/>
          <p:cNvCxnSpPr/>
          <p:nvPr/>
        </p:nvCxnSpPr>
        <p:spPr>
          <a:xfrm flipH="1" rot="10800000">
            <a:off x="2304763" y="3134850"/>
            <a:ext cx="716400" cy="627600"/>
          </a:xfrm>
          <a:prstGeom prst="curvedConnector3">
            <a:avLst>
              <a:gd fmla="val 92759" name="adj1"/>
            </a:avLst>
          </a:prstGeom>
          <a:noFill/>
          <a:ln cap="flat" cmpd="sng" w="19050">
            <a:solidFill>
              <a:srgbClr val="8E7CC3"/>
            </a:solidFill>
            <a:prstDash val="solid"/>
            <a:round/>
            <a:headEnd len="med" w="med" type="none"/>
            <a:tailEnd len="med" w="med" type="triangle"/>
          </a:ln>
        </p:spPr>
      </p:cxnSp>
      <p:cxnSp>
        <p:nvCxnSpPr>
          <p:cNvPr id="409" name="Google Shape;409;p28"/>
          <p:cNvCxnSpPr/>
          <p:nvPr/>
        </p:nvCxnSpPr>
        <p:spPr>
          <a:xfrm flipH="1" rot="-5400000">
            <a:off x="4311563" y="3143275"/>
            <a:ext cx="346200" cy="329100"/>
          </a:xfrm>
          <a:prstGeom prst="curvedConnector3">
            <a:avLst>
              <a:gd fmla="val 50000" name="adj1"/>
            </a:avLst>
          </a:prstGeom>
          <a:noFill/>
          <a:ln cap="flat" cmpd="sng" w="19050">
            <a:solidFill>
              <a:srgbClr val="8E7CC3"/>
            </a:solidFill>
            <a:prstDash val="solid"/>
            <a:round/>
            <a:headEnd len="med" w="med" type="none"/>
            <a:tailEnd len="med" w="med" type="triangle"/>
          </a:ln>
        </p:spPr>
      </p:cxnSp>
      <p:cxnSp>
        <p:nvCxnSpPr>
          <p:cNvPr id="410" name="Google Shape;410;p28"/>
          <p:cNvCxnSpPr/>
          <p:nvPr/>
        </p:nvCxnSpPr>
        <p:spPr>
          <a:xfrm flipH="1" rot="10800000">
            <a:off x="5004163" y="3238650"/>
            <a:ext cx="588900" cy="251100"/>
          </a:xfrm>
          <a:prstGeom prst="curvedConnector3">
            <a:avLst>
              <a:gd fmla="val 11763" name="adj1"/>
            </a:avLst>
          </a:prstGeom>
          <a:noFill/>
          <a:ln cap="flat" cmpd="sng" w="19050">
            <a:solidFill>
              <a:srgbClr val="8E7CC3"/>
            </a:solidFill>
            <a:prstDash val="solid"/>
            <a:round/>
            <a:headEnd len="med" w="med" type="none"/>
            <a:tailEnd len="med" w="med" type="triangle"/>
          </a:ln>
        </p:spPr>
      </p:cxnSp>
      <p:cxnSp>
        <p:nvCxnSpPr>
          <p:cNvPr id="411" name="Google Shape;411;p28"/>
          <p:cNvCxnSpPr>
            <a:endCxn id="384" idx="1"/>
          </p:cNvCxnSpPr>
          <p:nvPr/>
        </p:nvCxnSpPr>
        <p:spPr>
          <a:xfrm>
            <a:off x="5878793" y="3385923"/>
            <a:ext cx="1146300" cy="825900"/>
          </a:xfrm>
          <a:prstGeom prst="curvedConnector3">
            <a:avLst>
              <a:gd fmla="val 4527" name="adj1"/>
            </a:avLst>
          </a:prstGeom>
          <a:noFill/>
          <a:ln cap="flat" cmpd="sng" w="19050">
            <a:solidFill>
              <a:srgbClr val="8E7CC3"/>
            </a:solidFill>
            <a:prstDash val="solid"/>
            <a:round/>
            <a:headEnd len="med" w="med" type="none"/>
            <a:tailEnd len="med" w="med" type="triangle"/>
          </a:ln>
        </p:spPr>
      </p:cxnSp>
      <p:sp>
        <p:nvSpPr>
          <p:cNvPr id="412" name="Google Shape;412;p28"/>
          <p:cNvSpPr/>
          <p:nvPr/>
        </p:nvSpPr>
        <p:spPr>
          <a:xfrm>
            <a:off x="7824088" y="960325"/>
            <a:ext cx="408300" cy="329100"/>
          </a:xfrm>
          <a:prstGeom prst="roundRect">
            <a:avLst>
              <a:gd fmla="val 16667" name="adj"/>
            </a:avLst>
          </a:prstGeom>
          <a:solidFill>
            <a:srgbClr val="FFE5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latin typeface="Roboto Mono"/>
                <a:ea typeface="Roboto Mono"/>
                <a:cs typeface="Roboto Mono"/>
                <a:sym typeface="Roboto Mono"/>
              </a:rPr>
              <a:t>23</a:t>
            </a:r>
            <a:endParaRPr sz="700">
              <a:latin typeface="Roboto Mono"/>
              <a:ea typeface="Roboto Mono"/>
              <a:cs typeface="Roboto Mono"/>
              <a:sym typeface="Roboto Mono"/>
            </a:endParaRPr>
          </a:p>
          <a:p>
            <a:pPr indent="0" lvl="0" marL="0" rtl="0" algn="ctr">
              <a:spcBef>
                <a:spcPts val="0"/>
              </a:spcBef>
              <a:spcAft>
                <a:spcPts val="0"/>
              </a:spcAft>
              <a:buNone/>
            </a:pPr>
            <a:r>
              <a:rPr lang="en" sz="700">
                <a:latin typeface="Roboto Mono"/>
                <a:ea typeface="Roboto Mono"/>
                <a:cs typeface="Roboto Mono"/>
                <a:sym typeface="Roboto Mono"/>
              </a:rPr>
              <a:t>134</a:t>
            </a:r>
            <a:endParaRPr sz="700">
              <a:latin typeface="Roboto Mono"/>
              <a:ea typeface="Roboto Mono"/>
              <a:cs typeface="Roboto Mono"/>
              <a:sym typeface="Roboto Mono"/>
            </a:endParaRPr>
          </a:p>
        </p:txBody>
      </p:sp>
      <p:sp>
        <p:nvSpPr>
          <p:cNvPr id="413" name="Google Shape;413;p28"/>
          <p:cNvSpPr/>
          <p:nvPr/>
        </p:nvSpPr>
        <p:spPr>
          <a:xfrm>
            <a:off x="7824088" y="2115100"/>
            <a:ext cx="408300" cy="329100"/>
          </a:xfrm>
          <a:prstGeom prst="roundRect">
            <a:avLst>
              <a:gd fmla="val 16667" name="adj"/>
            </a:avLst>
          </a:prstGeom>
          <a:solidFill>
            <a:srgbClr val="FFE5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latin typeface="Roboto Mono"/>
                <a:ea typeface="Roboto Mono"/>
                <a:cs typeface="Roboto Mono"/>
                <a:sym typeface="Roboto Mono"/>
              </a:rPr>
              <a:t>32</a:t>
            </a:r>
            <a:endParaRPr sz="700">
              <a:latin typeface="Roboto Mono"/>
              <a:ea typeface="Roboto Mono"/>
              <a:cs typeface="Roboto Mono"/>
              <a:sym typeface="Roboto Mono"/>
            </a:endParaRPr>
          </a:p>
          <a:p>
            <a:pPr indent="0" lvl="0" marL="0" rtl="0" algn="ctr">
              <a:spcBef>
                <a:spcPts val="0"/>
              </a:spcBef>
              <a:spcAft>
                <a:spcPts val="0"/>
              </a:spcAft>
              <a:buNone/>
            </a:pPr>
            <a:r>
              <a:rPr lang="en" sz="700">
                <a:latin typeface="Roboto Mono"/>
                <a:ea typeface="Roboto Mono"/>
                <a:cs typeface="Roboto Mono"/>
                <a:sym typeface="Roboto Mono"/>
              </a:rPr>
              <a:t>0</a:t>
            </a:r>
            <a:endParaRPr sz="700">
              <a:latin typeface="Roboto Mono"/>
              <a:ea typeface="Roboto Mono"/>
              <a:cs typeface="Roboto Mono"/>
              <a:sym typeface="Roboto Mono"/>
            </a:endParaRPr>
          </a:p>
        </p:txBody>
      </p:sp>
      <p:sp>
        <p:nvSpPr>
          <p:cNvPr id="414" name="Google Shape;414;p28"/>
          <p:cNvSpPr/>
          <p:nvPr/>
        </p:nvSpPr>
        <p:spPr>
          <a:xfrm>
            <a:off x="8351723" y="2115100"/>
            <a:ext cx="408300" cy="329100"/>
          </a:xfrm>
          <a:prstGeom prst="roundRect">
            <a:avLst>
              <a:gd fmla="val 16667" name="adj"/>
            </a:avLst>
          </a:prstGeom>
          <a:solidFill>
            <a:srgbClr val="FFE5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latin typeface="Roboto Mono"/>
                <a:ea typeface="Roboto Mono"/>
                <a:cs typeface="Roboto Mono"/>
                <a:sym typeface="Roboto Mono"/>
              </a:rPr>
              <a:t>45</a:t>
            </a:r>
            <a:endParaRPr sz="700">
              <a:latin typeface="Roboto Mono"/>
              <a:ea typeface="Roboto Mono"/>
              <a:cs typeface="Roboto Mono"/>
              <a:sym typeface="Roboto Mono"/>
            </a:endParaRPr>
          </a:p>
          <a:p>
            <a:pPr indent="0" lvl="0" marL="0" rtl="0" algn="ctr">
              <a:spcBef>
                <a:spcPts val="0"/>
              </a:spcBef>
              <a:spcAft>
                <a:spcPts val="0"/>
              </a:spcAft>
              <a:buNone/>
            </a:pPr>
            <a:r>
              <a:rPr lang="en" sz="700">
                <a:latin typeface="Roboto Mono"/>
                <a:ea typeface="Roboto Mono"/>
                <a:cs typeface="Roboto Mono"/>
                <a:sym typeface="Roboto Mono"/>
              </a:rPr>
              <a:t>677</a:t>
            </a:r>
            <a:endParaRPr sz="700">
              <a:latin typeface="Roboto Mono"/>
              <a:ea typeface="Roboto Mono"/>
              <a:cs typeface="Roboto Mono"/>
              <a:sym typeface="Roboto Mono"/>
            </a:endParaRPr>
          </a:p>
        </p:txBody>
      </p:sp>
      <p:sp>
        <p:nvSpPr>
          <p:cNvPr id="415" name="Google Shape;415;p28"/>
          <p:cNvSpPr/>
          <p:nvPr/>
        </p:nvSpPr>
        <p:spPr>
          <a:xfrm>
            <a:off x="7824088" y="2497675"/>
            <a:ext cx="408300" cy="329100"/>
          </a:xfrm>
          <a:prstGeom prst="roundRect">
            <a:avLst>
              <a:gd fmla="val 16667" name="adj"/>
            </a:avLst>
          </a:prstGeom>
          <a:solidFill>
            <a:srgbClr val="FFE5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latin typeface="Roboto Mono"/>
                <a:ea typeface="Roboto Mono"/>
                <a:cs typeface="Roboto Mono"/>
                <a:sym typeface="Roboto Mono"/>
              </a:rPr>
              <a:t>89</a:t>
            </a:r>
            <a:endParaRPr sz="700">
              <a:latin typeface="Roboto Mono"/>
              <a:ea typeface="Roboto Mono"/>
              <a:cs typeface="Roboto Mono"/>
              <a:sym typeface="Roboto Mono"/>
            </a:endParaRPr>
          </a:p>
          <a:p>
            <a:pPr indent="0" lvl="0" marL="0" rtl="0" algn="ctr">
              <a:spcBef>
                <a:spcPts val="0"/>
              </a:spcBef>
              <a:spcAft>
                <a:spcPts val="0"/>
              </a:spcAft>
              <a:buNone/>
            </a:pPr>
            <a:r>
              <a:rPr lang="en" sz="700">
                <a:latin typeface="Roboto Mono"/>
                <a:ea typeface="Roboto Mono"/>
                <a:cs typeface="Roboto Mono"/>
                <a:sym typeface="Roboto Mono"/>
              </a:rPr>
              <a:t>13</a:t>
            </a:r>
            <a:endParaRPr sz="700">
              <a:latin typeface="Roboto Mono"/>
              <a:ea typeface="Roboto Mono"/>
              <a:cs typeface="Roboto Mono"/>
              <a:sym typeface="Roboto Mono"/>
            </a:endParaRPr>
          </a:p>
        </p:txBody>
      </p:sp>
      <p:sp>
        <p:nvSpPr>
          <p:cNvPr id="416" name="Google Shape;416;p28"/>
          <p:cNvSpPr/>
          <p:nvPr/>
        </p:nvSpPr>
        <p:spPr>
          <a:xfrm>
            <a:off x="8351723" y="2497675"/>
            <a:ext cx="408300" cy="329100"/>
          </a:xfrm>
          <a:prstGeom prst="roundRect">
            <a:avLst>
              <a:gd fmla="val 16667" name="adj"/>
            </a:avLst>
          </a:prstGeom>
          <a:solidFill>
            <a:srgbClr val="B6D7A8"/>
          </a:solidFill>
          <a:ln cap="flat" cmpd="sng" w="1905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latin typeface="Roboto Mono"/>
                <a:ea typeface="Roboto Mono"/>
                <a:cs typeface="Roboto Mono"/>
                <a:sym typeface="Roboto Mono"/>
              </a:rPr>
              <a:t>44</a:t>
            </a:r>
            <a:endParaRPr sz="700">
              <a:latin typeface="Roboto Mono"/>
              <a:ea typeface="Roboto Mono"/>
              <a:cs typeface="Roboto Mono"/>
              <a:sym typeface="Roboto Mono"/>
            </a:endParaRPr>
          </a:p>
          <a:p>
            <a:pPr indent="0" lvl="0" marL="0" rtl="0" algn="ctr">
              <a:spcBef>
                <a:spcPts val="0"/>
              </a:spcBef>
              <a:spcAft>
                <a:spcPts val="0"/>
              </a:spcAft>
              <a:buNone/>
            </a:pPr>
            <a:r>
              <a:rPr lang="en" sz="700">
                <a:latin typeface="Roboto Mono"/>
                <a:ea typeface="Roboto Mono"/>
                <a:cs typeface="Roboto Mono"/>
                <a:sym typeface="Roboto Mono"/>
              </a:rPr>
              <a:t>307</a:t>
            </a:r>
            <a:endParaRPr sz="700">
              <a:latin typeface="Roboto Mono"/>
              <a:ea typeface="Roboto Mono"/>
              <a:cs typeface="Roboto Mono"/>
              <a:sym typeface="Roboto Mono"/>
            </a:endParaRPr>
          </a:p>
        </p:txBody>
      </p:sp>
      <p:sp>
        <p:nvSpPr>
          <p:cNvPr id="417" name="Google Shape;417;p28"/>
          <p:cNvSpPr/>
          <p:nvPr/>
        </p:nvSpPr>
        <p:spPr>
          <a:xfrm>
            <a:off x="7824088" y="2880250"/>
            <a:ext cx="408300" cy="329100"/>
          </a:xfrm>
          <a:prstGeom prst="roundRect">
            <a:avLst>
              <a:gd fmla="val 16667" name="adj"/>
            </a:avLst>
          </a:prstGeom>
          <a:solidFill>
            <a:srgbClr val="FFE5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latin typeface="Roboto Mono"/>
                <a:ea typeface="Roboto Mono"/>
                <a:cs typeface="Roboto Mono"/>
                <a:sym typeface="Roboto Mono"/>
              </a:rPr>
              <a:t>22</a:t>
            </a:r>
            <a:endParaRPr sz="700">
              <a:latin typeface="Roboto Mono"/>
              <a:ea typeface="Roboto Mono"/>
              <a:cs typeface="Roboto Mono"/>
              <a:sym typeface="Roboto Mono"/>
            </a:endParaRPr>
          </a:p>
          <a:p>
            <a:pPr indent="0" lvl="0" marL="0" rtl="0" algn="ctr">
              <a:spcBef>
                <a:spcPts val="0"/>
              </a:spcBef>
              <a:spcAft>
                <a:spcPts val="0"/>
              </a:spcAft>
              <a:buNone/>
            </a:pPr>
            <a:r>
              <a:rPr lang="en" sz="700">
                <a:latin typeface="Roboto Mono"/>
                <a:ea typeface="Roboto Mono"/>
                <a:cs typeface="Roboto Mono"/>
                <a:sym typeface="Roboto Mono"/>
              </a:rPr>
              <a:t>24</a:t>
            </a:r>
            <a:endParaRPr sz="700">
              <a:latin typeface="Roboto Mono"/>
              <a:ea typeface="Roboto Mono"/>
              <a:cs typeface="Roboto Mono"/>
              <a:sym typeface="Roboto Mono"/>
            </a:endParaRPr>
          </a:p>
        </p:txBody>
      </p:sp>
      <p:sp>
        <p:nvSpPr>
          <p:cNvPr id="418" name="Google Shape;418;p28"/>
          <p:cNvSpPr/>
          <p:nvPr/>
        </p:nvSpPr>
        <p:spPr>
          <a:xfrm>
            <a:off x="7824088" y="4035025"/>
            <a:ext cx="408300" cy="329100"/>
          </a:xfrm>
          <a:prstGeom prst="roundRect">
            <a:avLst>
              <a:gd fmla="val 16667" name="adj"/>
            </a:avLst>
          </a:prstGeom>
          <a:solidFill>
            <a:srgbClr val="FFE5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latin typeface="Roboto Mono"/>
                <a:ea typeface="Roboto Mono"/>
                <a:cs typeface="Roboto Mono"/>
                <a:sym typeface="Roboto Mono"/>
              </a:rPr>
              <a:t>99</a:t>
            </a:r>
            <a:endParaRPr sz="700">
              <a:latin typeface="Roboto Mono"/>
              <a:ea typeface="Roboto Mono"/>
              <a:cs typeface="Roboto Mono"/>
              <a:sym typeface="Roboto Mono"/>
            </a:endParaRPr>
          </a:p>
          <a:p>
            <a:pPr indent="0" lvl="0" marL="0" rtl="0" algn="ctr">
              <a:spcBef>
                <a:spcPts val="0"/>
              </a:spcBef>
              <a:spcAft>
                <a:spcPts val="0"/>
              </a:spcAft>
              <a:buNone/>
            </a:pPr>
            <a:r>
              <a:rPr lang="en" sz="700">
                <a:latin typeface="Roboto Mono"/>
                <a:ea typeface="Roboto Mono"/>
                <a:cs typeface="Roboto Mono"/>
                <a:sym typeface="Roboto Mono"/>
              </a:rPr>
              <a:t>806</a:t>
            </a:r>
            <a:endParaRPr sz="700">
              <a:latin typeface="Roboto Mono"/>
              <a:ea typeface="Roboto Mono"/>
              <a:cs typeface="Roboto Mono"/>
              <a:sym typeface="Roboto Mono"/>
            </a:endParaRPr>
          </a:p>
        </p:txBody>
      </p:sp>
      <p:sp>
        <p:nvSpPr>
          <p:cNvPr id="419" name="Google Shape;419;p28"/>
          <p:cNvSpPr/>
          <p:nvPr/>
        </p:nvSpPr>
        <p:spPr>
          <a:xfrm>
            <a:off x="7824088" y="4424700"/>
            <a:ext cx="408300" cy="329100"/>
          </a:xfrm>
          <a:prstGeom prst="roundRect">
            <a:avLst>
              <a:gd fmla="val 16667" name="adj"/>
            </a:avLst>
          </a:prstGeom>
          <a:solidFill>
            <a:srgbClr val="FFE59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latin typeface="Roboto Mono"/>
                <a:ea typeface="Roboto Mono"/>
                <a:cs typeface="Roboto Mono"/>
                <a:sym typeface="Roboto Mono"/>
              </a:rPr>
              <a:t>6</a:t>
            </a:r>
            <a:endParaRPr sz="700">
              <a:latin typeface="Roboto Mono"/>
              <a:ea typeface="Roboto Mono"/>
              <a:cs typeface="Roboto Mono"/>
              <a:sym typeface="Roboto Mono"/>
            </a:endParaRPr>
          </a:p>
          <a:p>
            <a:pPr indent="0" lvl="0" marL="0" rtl="0" algn="ctr">
              <a:spcBef>
                <a:spcPts val="0"/>
              </a:spcBef>
              <a:spcAft>
                <a:spcPts val="0"/>
              </a:spcAft>
              <a:buNone/>
            </a:pPr>
            <a:r>
              <a:rPr lang="en" sz="700">
                <a:latin typeface="Roboto Mono"/>
                <a:ea typeface="Roboto Mono"/>
                <a:cs typeface="Roboto Mono"/>
                <a:sym typeface="Roboto Mono"/>
              </a:rPr>
              <a:t>574</a:t>
            </a:r>
            <a:endParaRPr sz="700">
              <a:latin typeface="Roboto Mono"/>
              <a:ea typeface="Roboto Mono"/>
              <a:cs typeface="Roboto Mono"/>
              <a:sym typeface="Roboto Mono"/>
            </a:endParaRPr>
          </a:p>
        </p:txBody>
      </p:sp>
      <p:sp>
        <p:nvSpPr>
          <p:cNvPr id="420" name="Google Shape;420;p28"/>
          <p:cNvSpPr/>
          <p:nvPr/>
        </p:nvSpPr>
        <p:spPr>
          <a:xfrm>
            <a:off x="8351723" y="4038600"/>
            <a:ext cx="408300" cy="329100"/>
          </a:xfrm>
          <a:prstGeom prst="roundRect">
            <a:avLst>
              <a:gd fmla="val 16667" name="adj"/>
            </a:avLst>
          </a:prstGeom>
          <a:solidFill>
            <a:srgbClr val="FFE599"/>
          </a:solidFill>
          <a:ln cap="flat" cmpd="sng" w="19050">
            <a:solidFill>
              <a:srgbClr val="674EA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latin typeface="Roboto Mono"/>
                <a:ea typeface="Roboto Mono"/>
                <a:cs typeface="Roboto Mono"/>
                <a:sym typeface="Roboto Mono"/>
              </a:rPr>
              <a:t>77</a:t>
            </a:r>
            <a:endParaRPr sz="700">
              <a:latin typeface="Roboto Mono"/>
              <a:ea typeface="Roboto Mono"/>
              <a:cs typeface="Roboto Mono"/>
              <a:sym typeface="Roboto Mono"/>
            </a:endParaRPr>
          </a:p>
          <a:p>
            <a:pPr indent="0" lvl="0" marL="0" rtl="0" algn="ctr">
              <a:spcBef>
                <a:spcPts val="0"/>
              </a:spcBef>
              <a:spcAft>
                <a:spcPts val="0"/>
              </a:spcAft>
              <a:buNone/>
            </a:pPr>
            <a:r>
              <a:rPr b="1" lang="en" sz="700">
                <a:solidFill>
                  <a:srgbClr val="FF0000"/>
                </a:solidFill>
                <a:latin typeface="Roboto Mono"/>
                <a:ea typeface="Roboto Mono"/>
                <a:cs typeface="Roboto Mono"/>
                <a:sym typeface="Roboto Mono"/>
              </a:rPr>
              <a:t>144</a:t>
            </a:r>
            <a:endParaRPr b="1" sz="700">
              <a:solidFill>
                <a:srgbClr val="FF0000"/>
              </a:solidFill>
              <a:latin typeface="Roboto Mono"/>
              <a:ea typeface="Roboto Mono"/>
              <a:cs typeface="Roboto Mono"/>
              <a:sym typeface="Roboto Mono"/>
            </a:endParaRPr>
          </a:p>
        </p:txBody>
      </p:sp>
      <p:cxnSp>
        <p:nvCxnSpPr>
          <p:cNvPr id="421" name="Google Shape;421;p28"/>
          <p:cNvCxnSpPr>
            <a:endCxn id="412" idx="1"/>
          </p:cNvCxnSpPr>
          <p:nvPr/>
        </p:nvCxnSpPr>
        <p:spPr>
          <a:xfrm flipH="1" rot="10800000">
            <a:off x="7524688" y="1124875"/>
            <a:ext cx="299400" cy="9600"/>
          </a:xfrm>
          <a:prstGeom prst="straightConnector1">
            <a:avLst/>
          </a:prstGeom>
          <a:noFill/>
          <a:ln cap="flat" cmpd="sng" w="9525">
            <a:solidFill>
              <a:schemeClr val="dk1"/>
            </a:solidFill>
            <a:prstDash val="solid"/>
            <a:round/>
            <a:headEnd len="med" w="med" type="none"/>
            <a:tailEnd len="med" w="med" type="triangle"/>
          </a:ln>
        </p:spPr>
      </p:cxnSp>
      <p:cxnSp>
        <p:nvCxnSpPr>
          <p:cNvPr id="422" name="Google Shape;422;p28"/>
          <p:cNvCxnSpPr>
            <a:endCxn id="413" idx="1"/>
          </p:cNvCxnSpPr>
          <p:nvPr/>
        </p:nvCxnSpPr>
        <p:spPr>
          <a:xfrm flipH="1" rot="10800000">
            <a:off x="7524688" y="2279650"/>
            <a:ext cx="299400" cy="6300"/>
          </a:xfrm>
          <a:prstGeom prst="straightConnector1">
            <a:avLst/>
          </a:prstGeom>
          <a:noFill/>
          <a:ln cap="flat" cmpd="sng" w="9525">
            <a:solidFill>
              <a:schemeClr val="dk1"/>
            </a:solidFill>
            <a:prstDash val="solid"/>
            <a:round/>
            <a:headEnd len="med" w="med" type="none"/>
            <a:tailEnd len="med" w="med" type="triangle"/>
          </a:ln>
        </p:spPr>
      </p:cxnSp>
      <p:cxnSp>
        <p:nvCxnSpPr>
          <p:cNvPr id="423" name="Google Shape;423;p28"/>
          <p:cNvCxnSpPr>
            <a:endCxn id="415" idx="1"/>
          </p:cNvCxnSpPr>
          <p:nvPr/>
        </p:nvCxnSpPr>
        <p:spPr>
          <a:xfrm>
            <a:off x="7515988" y="2658325"/>
            <a:ext cx="308100" cy="3900"/>
          </a:xfrm>
          <a:prstGeom prst="straightConnector1">
            <a:avLst/>
          </a:prstGeom>
          <a:noFill/>
          <a:ln cap="flat" cmpd="sng" w="9525">
            <a:solidFill>
              <a:schemeClr val="dk1"/>
            </a:solidFill>
            <a:prstDash val="solid"/>
            <a:round/>
            <a:headEnd len="med" w="med" type="none"/>
            <a:tailEnd len="med" w="med" type="triangle"/>
          </a:ln>
        </p:spPr>
      </p:cxnSp>
      <p:cxnSp>
        <p:nvCxnSpPr>
          <p:cNvPr id="424" name="Google Shape;424;p28"/>
          <p:cNvCxnSpPr>
            <a:endCxn id="417" idx="1"/>
          </p:cNvCxnSpPr>
          <p:nvPr/>
        </p:nvCxnSpPr>
        <p:spPr>
          <a:xfrm flipH="1" rot="10800000">
            <a:off x="7515988" y="3044800"/>
            <a:ext cx="308100" cy="3300"/>
          </a:xfrm>
          <a:prstGeom prst="straightConnector1">
            <a:avLst/>
          </a:prstGeom>
          <a:noFill/>
          <a:ln cap="flat" cmpd="sng" w="9525">
            <a:solidFill>
              <a:schemeClr val="dk1"/>
            </a:solidFill>
            <a:prstDash val="solid"/>
            <a:round/>
            <a:headEnd len="med" w="med" type="none"/>
            <a:tailEnd len="med" w="med" type="triangle"/>
          </a:ln>
        </p:spPr>
      </p:cxnSp>
      <p:cxnSp>
        <p:nvCxnSpPr>
          <p:cNvPr id="425" name="Google Shape;425;p28"/>
          <p:cNvCxnSpPr>
            <a:endCxn id="418" idx="1"/>
          </p:cNvCxnSpPr>
          <p:nvPr/>
        </p:nvCxnSpPr>
        <p:spPr>
          <a:xfrm flipH="1" rot="10800000">
            <a:off x="7515988" y="4199575"/>
            <a:ext cx="308100" cy="26100"/>
          </a:xfrm>
          <a:prstGeom prst="straightConnector1">
            <a:avLst/>
          </a:prstGeom>
          <a:noFill/>
          <a:ln cap="flat" cmpd="sng" w="9525">
            <a:solidFill>
              <a:schemeClr val="dk1"/>
            </a:solidFill>
            <a:prstDash val="solid"/>
            <a:round/>
            <a:headEnd len="med" w="med" type="none"/>
            <a:tailEnd len="med" w="med" type="triangle"/>
          </a:ln>
        </p:spPr>
      </p:cxnSp>
      <p:cxnSp>
        <p:nvCxnSpPr>
          <p:cNvPr id="426" name="Google Shape;426;p28"/>
          <p:cNvCxnSpPr>
            <a:endCxn id="419" idx="1"/>
          </p:cNvCxnSpPr>
          <p:nvPr/>
        </p:nvCxnSpPr>
        <p:spPr>
          <a:xfrm flipH="1" rot="10800000">
            <a:off x="7524688" y="4589250"/>
            <a:ext cx="299400" cy="8700"/>
          </a:xfrm>
          <a:prstGeom prst="straightConnector1">
            <a:avLst/>
          </a:prstGeom>
          <a:noFill/>
          <a:ln cap="flat" cmpd="sng" w="9525">
            <a:solidFill>
              <a:schemeClr val="dk1"/>
            </a:solidFill>
            <a:prstDash val="solid"/>
            <a:round/>
            <a:headEnd len="med" w="med" type="none"/>
            <a:tailEnd len="med" w="med" type="triangle"/>
          </a:ln>
        </p:spPr>
      </p:cxnSp>
      <p:cxnSp>
        <p:nvCxnSpPr>
          <p:cNvPr id="427" name="Google Shape;427;p28"/>
          <p:cNvCxnSpPr>
            <a:stCxn id="413" idx="3"/>
            <a:endCxn id="414" idx="1"/>
          </p:cNvCxnSpPr>
          <p:nvPr/>
        </p:nvCxnSpPr>
        <p:spPr>
          <a:xfrm>
            <a:off x="8232388" y="2279650"/>
            <a:ext cx="119400" cy="0"/>
          </a:xfrm>
          <a:prstGeom prst="straightConnector1">
            <a:avLst/>
          </a:prstGeom>
          <a:noFill/>
          <a:ln cap="flat" cmpd="sng" w="9525">
            <a:solidFill>
              <a:schemeClr val="dk1"/>
            </a:solidFill>
            <a:prstDash val="solid"/>
            <a:round/>
            <a:headEnd len="med" w="med" type="none"/>
            <a:tailEnd len="med" w="med" type="triangle"/>
          </a:ln>
        </p:spPr>
      </p:cxnSp>
      <p:cxnSp>
        <p:nvCxnSpPr>
          <p:cNvPr id="428" name="Google Shape;428;p28"/>
          <p:cNvCxnSpPr>
            <a:stCxn id="415" idx="3"/>
            <a:endCxn id="416" idx="1"/>
          </p:cNvCxnSpPr>
          <p:nvPr/>
        </p:nvCxnSpPr>
        <p:spPr>
          <a:xfrm>
            <a:off x="8232388" y="2662225"/>
            <a:ext cx="119400" cy="0"/>
          </a:xfrm>
          <a:prstGeom prst="straightConnector1">
            <a:avLst/>
          </a:prstGeom>
          <a:noFill/>
          <a:ln cap="flat" cmpd="sng" w="9525">
            <a:solidFill>
              <a:schemeClr val="dk1"/>
            </a:solidFill>
            <a:prstDash val="solid"/>
            <a:round/>
            <a:headEnd len="med" w="med" type="none"/>
            <a:tailEnd len="med" w="med" type="triangle"/>
          </a:ln>
        </p:spPr>
      </p:cxnSp>
      <p:cxnSp>
        <p:nvCxnSpPr>
          <p:cNvPr id="429" name="Google Shape;429;p28"/>
          <p:cNvCxnSpPr>
            <a:stCxn id="418" idx="3"/>
            <a:endCxn id="420" idx="1"/>
          </p:cNvCxnSpPr>
          <p:nvPr/>
        </p:nvCxnSpPr>
        <p:spPr>
          <a:xfrm>
            <a:off x="8232388" y="4199575"/>
            <a:ext cx="119400" cy="3600"/>
          </a:xfrm>
          <a:prstGeom prst="straightConnector1">
            <a:avLst/>
          </a:prstGeom>
          <a:noFill/>
          <a:ln cap="flat" cmpd="sng" w="9525">
            <a:solidFill>
              <a:schemeClr val="dk1"/>
            </a:solidFill>
            <a:prstDash val="solid"/>
            <a:round/>
            <a:headEnd len="med" w="med" type="none"/>
            <a:tailEnd len="med" w="med" type="triangle"/>
          </a:ln>
        </p:spPr>
      </p:cxnSp>
      <p:sp>
        <p:nvSpPr>
          <p:cNvPr id="430" name="Google Shape;430;p28"/>
          <p:cNvSpPr/>
          <p:nvPr/>
        </p:nvSpPr>
        <p:spPr>
          <a:xfrm>
            <a:off x="3122752" y="309913"/>
            <a:ext cx="2898489"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HOW IT WORKS</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434" name="Shape 434"/>
        <p:cNvGrpSpPr/>
        <p:nvPr/>
      </p:nvGrpSpPr>
      <p:grpSpPr>
        <a:xfrm>
          <a:off x="0" y="0"/>
          <a:ext cx="0" cy="0"/>
          <a:chOff x="0" y="0"/>
          <a:chExt cx="0" cy="0"/>
        </a:xfrm>
      </p:grpSpPr>
      <p:sp>
        <p:nvSpPr>
          <p:cNvPr id="435" name="Google Shape;435;p29"/>
          <p:cNvSpPr/>
          <p:nvPr/>
        </p:nvSpPr>
        <p:spPr>
          <a:xfrm>
            <a:off x="370900" y="276425"/>
            <a:ext cx="1969200" cy="411300"/>
          </a:xfrm>
          <a:prstGeom prst="parallelogram">
            <a:avLst>
              <a:gd fmla="val 11476" name="adj"/>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436" name="Google Shape;436;p29"/>
          <p:cNvSpPr/>
          <p:nvPr/>
        </p:nvSpPr>
        <p:spPr>
          <a:xfrm>
            <a:off x="2218726" y="197225"/>
            <a:ext cx="375195" cy="586800"/>
          </a:xfrm>
          <a:prstGeom prst="rect">
            <a:avLst/>
          </a:prstGeom>
        </p:spPr>
        <p:txBody>
          <a:bodyPr>
            <a:prstTxWarp prst="textPlain"/>
          </a:bodyPr>
          <a:lstStyle/>
          <a:p>
            <a:pPr lvl="0" algn="ctr"/>
            <a:r>
              <a:rPr b="1" i="1">
                <a:ln cap="flat" cmpd="sng" w="19050">
                  <a:solidFill>
                    <a:srgbClr val="000000"/>
                  </a:solidFill>
                  <a:prstDash val="solid"/>
                  <a:round/>
                  <a:headEnd len="sm" w="sm" type="none"/>
                  <a:tailEnd len="sm" w="sm" type="none"/>
                </a:ln>
                <a:noFill/>
                <a:latin typeface="Barlow Semi Condensed"/>
              </a:rPr>
              <a:t>0</a:t>
            </a:r>
          </a:p>
        </p:txBody>
      </p:sp>
      <p:graphicFrame>
        <p:nvGraphicFramePr>
          <p:cNvPr id="437" name="Google Shape;437;p29"/>
          <p:cNvGraphicFramePr/>
          <p:nvPr/>
        </p:nvGraphicFramePr>
        <p:xfrm>
          <a:off x="952513" y="1625200"/>
          <a:ext cx="3000000" cy="3000000"/>
        </p:xfrm>
        <a:graphic>
          <a:graphicData uri="http://schemas.openxmlformats.org/drawingml/2006/table">
            <a:tbl>
              <a:tblPr>
                <a:noFill/>
                <a:tableStyleId>{91E45AA0-79CB-48E7-90BD-5F0AAC9F3944}</a:tableStyleId>
              </a:tblPr>
              <a:tblGrid>
                <a:gridCol w="3080825"/>
                <a:gridCol w="4158175"/>
              </a:tblGrid>
              <a:tr h="797725">
                <a:tc>
                  <a:txBody>
                    <a:bodyPr/>
                    <a:lstStyle/>
                    <a:p>
                      <a:pPr indent="0" lvl="0" marL="0" rtl="0" algn="ctr">
                        <a:spcBef>
                          <a:spcPts val="0"/>
                        </a:spcBef>
                        <a:spcAft>
                          <a:spcPts val="0"/>
                        </a:spcAft>
                        <a:buNone/>
                      </a:pPr>
                      <a:r>
                        <a:rPr b="1" i="1" lang="en" sz="3300">
                          <a:solidFill>
                            <a:schemeClr val="dk1"/>
                          </a:solidFill>
                          <a:latin typeface="Barlow Semi Condensed"/>
                          <a:ea typeface="Barlow Semi Condensed"/>
                          <a:cs typeface="Barlow Semi Condensed"/>
                          <a:sym typeface="Barlow Semi Condensed"/>
                        </a:rPr>
                        <a:t>p</a:t>
                      </a:r>
                      <a:r>
                        <a:rPr b="1" i="1" lang="en" sz="3300">
                          <a:solidFill>
                            <a:schemeClr val="dk1"/>
                          </a:solidFill>
                          <a:latin typeface="Barlow Semi Condensed"/>
                          <a:ea typeface="Barlow Semi Condensed"/>
                          <a:cs typeface="Barlow Semi Condensed"/>
                          <a:sym typeface="Barlow Semi Condensed"/>
                        </a:rPr>
                        <a:t>ut</a:t>
                      </a:r>
                      <a:endParaRPr b="1" i="1" sz="3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i="1" lang="en" sz="1100">
                          <a:solidFill>
                            <a:schemeClr val="dk1"/>
                          </a:solidFill>
                          <a:latin typeface="Barlow Semi Condensed"/>
                          <a:ea typeface="Barlow Semi Condensed"/>
                          <a:cs typeface="Barlow Semi Condensed"/>
                          <a:sym typeface="Barlow Semi Condensed"/>
                        </a:rPr>
                        <a:t>Put a new key/value pair into the hashtable.If the key already exists, update the value; otherwise, insert at the end of the linked list.</a:t>
                      </a:r>
                      <a:endParaRPr b="1" i="1" sz="16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EFEFEF"/>
                    </a:solidFill>
                  </a:tcPr>
                </a:tc>
              </a:tr>
              <a:tr h="797725">
                <a:tc>
                  <a:txBody>
                    <a:bodyPr/>
                    <a:lstStyle/>
                    <a:p>
                      <a:pPr indent="0" lvl="0" marL="0" rtl="0" algn="ctr">
                        <a:spcBef>
                          <a:spcPts val="0"/>
                        </a:spcBef>
                        <a:spcAft>
                          <a:spcPts val="0"/>
                        </a:spcAft>
                        <a:buNone/>
                      </a:pPr>
                      <a:r>
                        <a:rPr b="1" i="1" lang="en" sz="3300">
                          <a:solidFill>
                            <a:schemeClr val="dk1"/>
                          </a:solidFill>
                          <a:latin typeface="Barlow Semi Condensed"/>
                          <a:ea typeface="Barlow Semi Condensed"/>
                          <a:cs typeface="Barlow Semi Condensed"/>
                          <a:sym typeface="Barlow Semi Condensed"/>
                        </a:rPr>
                        <a:t>get</a:t>
                      </a:r>
                      <a:endParaRPr b="1" i="1" sz="3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i="1" lang="en" sz="1100">
                          <a:solidFill>
                            <a:schemeClr val="dk1"/>
                          </a:solidFill>
                          <a:latin typeface="Barlow Semi Condensed"/>
                          <a:ea typeface="Barlow Semi Condensed"/>
                          <a:cs typeface="Barlow Semi Condensed"/>
                          <a:sym typeface="Barlow Semi Condensed"/>
                        </a:rPr>
                        <a:t>Returns the value associated with key. If the key is not in the hashtable, throw an error.</a:t>
                      </a:r>
                      <a:endParaRPr b="1" i="1" sz="16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EFEFEF"/>
                    </a:solidFill>
                  </a:tcPr>
                </a:tc>
              </a:tr>
              <a:tr h="797725">
                <a:tc>
                  <a:txBody>
                    <a:bodyPr/>
                    <a:lstStyle/>
                    <a:p>
                      <a:pPr indent="0" lvl="0" marL="0" rtl="0" algn="ctr">
                        <a:spcBef>
                          <a:spcPts val="0"/>
                        </a:spcBef>
                        <a:spcAft>
                          <a:spcPts val="0"/>
                        </a:spcAft>
                        <a:buNone/>
                      </a:pPr>
                      <a:r>
                        <a:rPr b="1" i="1" lang="en" sz="3300">
                          <a:solidFill>
                            <a:schemeClr val="dk1"/>
                          </a:solidFill>
                          <a:latin typeface="Barlow Semi Condensed"/>
                          <a:ea typeface="Barlow Semi Condensed"/>
                          <a:cs typeface="Barlow Semi Condensed"/>
                          <a:sym typeface="Barlow Semi Condensed"/>
                        </a:rPr>
                        <a:t>containsKey</a:t>
                      </a:r>
                      <a:endParaRPr b="1" i="1" sz="3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i="1" lang="en" sz="1100">
                          <a:solidFill>
                            <a:schemeClr val="dk1"/>
                          </a:solidFill>
                          <a:latin typeface="Barlow Semi Condensed"/>
                          <a:ea typeface="Barlow Semi Condensed"/>
                          <a:cs typeface="Barlow Semi Condensed"/>
                          <a:sym typeface="Barlow Semi Condensed"/>
                        </a:rPr>
                        <a:t>Return true if the key is in the hashtable; otherwise return false.</a:t>
                      </a:r>
                      <a:endParaRPr b="1" i="1" sz="16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EFEFEF"/>
                    </a:solidFill>
                  </a:tcPr>
                </a:tc>
              </a:tr>
              <a:tr h="797725">
                <a:tc>
                  <a:txBody>
                    <a:bodyPr/>
                    <a:lstStyle/>
                    <a:p>
                      <a:pPr indent="0" lvl="0" marL="0" rtl="0" algn="ctr">
                        <a:spcBef>
                          <a:spcPts val="0"/>
                        </a:spcBef>
                        <a:spcAft>
                          <a:spcPts val="0"/>
                        </a:spcAft>
                        <a:buNone/>
                      </a:pPr>
                      <a:r>
                        <a:rPr b="1" i="1" lang="en" sz="3300">
                          <a:solidFill>
                            <a:schemeClr val="dk1"/>
                          </a:solidFill>
                          <a:latin typeface="Barlow Semi Condensed"/>
                          <a:ea typeface="Barlow Semi Condensed"/>
                          <a:cs typeface="Barlow Semi Condensed"/>
                          <a:sym typeface="Barlow Semi Condensed"/>
                        </a:rPr>
                        <a:t>keys</a:t>
                      </a:r>
                      <a:endParaRPr b="1" i="1" sz="3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i="1" lang="en" sz="1100">
                          <a:solidFill>
                            <a:schemeClr val="dk1"/>
                          </a:solidFill>
                          <a:latin typeface="Barlow Semi Condensed"/>
                          <a:ea typeface="Barlow Semi Condensed"/>
                          <a:cs typeface="Barlow Semi Condensed"/>
                          <a:sym typeface="Barlow Semi Condensed"/>
                        </a:rPr>
                        <a:t>Return a vector of all the keys. The order should start from bucket 0, and go to bucket 9, each bucket’s key/value pairs should be added through normal front to back traversal of the linked list.</a:t>
                      </a:r>
                      <a:endParaRPr b="1" i="1" sz="16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EFEFEF"/>
                    </a:solidFill>
                  </a:tcPr>
                </a:tc>
              </a:tr>
            </a:tbl>
          </a:graphicData>
        </a:graphic>
      </p:graphicFrame>
      <p:sp>
        <p:nvSpPr>
          <p:cNvPr id="438" name="Google Shape;438;p29"/>
          <p:cNvSpPr/>
          <p:nvPr/>
        </p:nvSpPr>
        <p:spPr>
          <a:xfrm>
            <a:off x="3286839" y="301600"/>
            <a:ext cx="2570329"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ASSIGNMENT</a:t>
            </a:r>
          </a:p>
        </p:txBody>
      </p:sp>
      <p:sp>
        <p:nvSpPr>
          <p:cNvPr id="439" name="Google Shape;439;p29">
            <a:hlinkClick r:id="rId3"/>
          </p:cNvPr>
          <p:cNvSpPr/>
          <p:nvPr/>
        </p:nvSpPr>
        <p:spPr>
          <a:xfrm>
            <a:off x="3818713" y="748525"/>
            <a:ext cx="1180200" cy="307800"/>
          </a:xfrm>
          <a:prstGeom prst="rect">
            <a:avLst/>
          </a:prstGeom>
          <a:solidFill>
            <a:srgbClr val="3C78D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uFill>
                  <a:noFill/>
                </a:uFill>
                <a:latin typeface="Roboto Mono"/>
                <a:ea typeface="Roboto Mono"/>
                <a:cs typeface="Roboto Mono"/>
                <a:sym typeface="Roboto Mono"/>
                <a:hlinkClick r:id="rId4">
                  <a:extLst>
                    <a:ext uri="{A12FA001-AC4F-418D-AE19-62706E023703}">
                      <ahyp:hlinkClr val="tx"/>
                    </a:ext>
                  </a:extLst>
                </a:hlinkClick>
              </a:rPr>
              <a:t>LinkedList.h</a:t>
            </a:r>
            <a:endParaRPr sz="1000">
              <a:solidFill>
                <a:srgbClr val="FFFFFF"/>
              </a:solidFill>
              <a:latin typeface="Roboto Mono"/>
              <a:ea typeface="Roboto Mono"/>
              <a:cs typeface="Roboto Mono"/>
              <a:sym typeface="Roboto Mono"/>
            </a:endParaRPr>
          </a:p>
        </p:txBody>
      </p:sp>
      <p:pic>
        <p:nvPicPr>
          <p:cNvPr id="440" name="Google Shape;440;p29"/>
          <p:cNvPicPr preferRelativeResize="0"/>
          <p:nvPr/>
        </p:nvPicPr>
        <p:blipFill>
          <a:blip r:embed="rId5">
            <a:alphaModFix/>
          </a:blip>
          <a:stretch>
            <a:fillRect/>
          </a:stretch>
        </p:blipFill>
        <p:spPr>
          <a:xfrm>
            <a:off x="5086637" y="737414"/>
            <a:ext cx="238641" cy="329999"/>
          </a:xfrm>
          <a:prstGeom prst="rect">
            <a:avLst/>
          </a:prstGeom>
          <a:noFill/>
          <a:ln>
            <a:noFill/>
          </a:ln>
        </p:spPr>
      </p:pic>
      <p:sp>
        <p:nvSpPr>
          <p:cNvPr id="441" name="Google Shape;441;p29"/>
          <p:cNvSpPr txBox="1"/>
          <p:nvPr/>
        </p:nvSpPr>
        <p:spPr>
          <a:xfrm>
            <a:off x="1232113" y="1146213"/>
            <a:ext cx="6679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r</a:t>
            </a:r>
            <a:r>
              <a:rPr b="1" i="1" lang="en">
                <a:solidFill>
                  <a:srgbClr val="6FA8DC"/>
                </a:solidFill>
                <a:latin typeface="Barlow Semi Condensed"/>
                <a:ea typeface="Barlow Semi Condensed"/>
                <a:cs typeface="Barlow Semi Condensed"/>
                <a:sym typeface="Barlow Semi Condensed"/>
              </a:rPr>
              <a:t>eview: insert to the back of linked list, linear search through linked list (Week 7)</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FC5E8"/>
        </a:solidFill>
      </p:bgPr>
    </p:bg>
    <p:spTree>
      <p:nvGrpSpPr>
        <p:cNvPr id="445" name="Shape 445"/>
        <p:cNvGrpSpPr/>
        <p:nvPr/>
      </p:nvGrpSpPr>
      <p:grpSpPr>
        <a:xfrm>
          <a:off x="0" y="0"/>
          <a:ext cx="0" cy="0"/>
          <a:chOff x="0" y="0"/>
          <a:chExt cx="0" cy="0"/>
        </a:xfrm>
      </p:grpSpPr>
      <p:sp>
        <p:nvSpPr>
          <p:cNvPr id="446" name="Google Shape;446;p30"/>
          <p:cNvSpPr/>
          <p:nvPr/>
        </p:nvSpPr>
        <p:spPr>
          <a:xfrm>
            <a:off x="2108088" y="2348588"/>
            <a:ext cx="4927829" cy="44632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HUFFMAN ENCODING</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450" name="Shape 450"/>
        <p:cNvGrpSpPr/>
        <p:nvPr/>
      </p:nvGrpSpPr>
      <p:grpSpPr>
        <a:xfrm>
          <a:off x="0" y="0"/>
          <a:ext cx="0" cy="0"/>
          <a:chOff x="0" y="0"/>
          <a:chExt cx="0" cy="0"/>
        </a:xfrm>
      </p:grpSpPr>
      <p:sp>
        <p:nvSpPr>
          <p:cNvPr id="451" name="Google Shape;451;p31"/>
          <p:cNvSpPr/>
          <p:nvPr/>
        </p:nvSpPr>
        <p:spPr>
          <a:xfrm>
            <a:off x="3012377" y="169938"/>
            <a:ext cx="3119278" cy="361937"/>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WHY HUFFMAN?</a:t>
            </a:r>
          </a:p>
        </p:txBody>
      </p:sp>
      <p:sp>
        <p:nvSpPr>
          <p:cNvPr id="452" name="Google Shape;452;p31"/>
          <p:cNvSpPr/>
          <p:nvPr/>
        </p:nvSpPr>
        <p:spPr>
          <a:xfrm>
            <a:off x="2549535" y="678625"/>
            <a:ext cx="4044959" cy="27227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EXAMPLE LARGE TEXT FILE</a:t>
            </a:r>
          </a:p>
        </p:txBody>
      </p:sp>
      <p:sp>
        <p:nvSpPr>
          <p:cNvPr id="453" name="Google Shape;453;p31"/>
          <p:cNvSpPr/>
          <p:nvPr/>
        </p:nvSpPr>
        <p:spPr>
          <a:xfrm>
            <a:off x="2321550" y="1097651"/>
            <a:ext cx="4500900" cy="10380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latin typeface="Roboto Mono"/>
                <a:ea typeface="Roboto Mono"/>
                <a:cs typeface="Roboto Mono"/>
                <a:sym typeface="Roboto Mono"/>
              </a:rPr>
              <a:t>...</a:t>
            </a:r>
            <a:endParaRPr sz="900">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900">
                <a:latin typeface="Roboto Mono"/>
                <a:ea typeface="Roboto Mono"/>
                <a:cs typeface="Roboto Mono"/>
                <a:sym typeface="Roboto Mono"/>
              </a:rPr>
              <a:t>Smiling in his mischievous manner, he raises his head. The smile dies down. He looks deep into the eyes of Fury, Barton and Selvig. He stands up, holing the scepter.</a:t>
            </a:r>
            <a:endParaRPr sz="900">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900">
                <a:latin typeface="Roboto Mono"/>
                <a:ea typeface="Roboto Mono"/>
                <a:cs typeface="Roboto Mono"/>
                <a:sym typeface="Roboto Mono"/>
              </a:rPr>
              <a:t>NICK FURY</a:t>
            </a:r>
            <a:endParaRPr sz="900">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900">
                <a:latin typeface="Roboto Mono"/>
                <a:ea typeface="Roboto Mono"/>
                <a:cs typeface="Roboto Mono"/>
                <a:sym typeface="Roboto Mono"/>
              </a:rPr>
              <a:t>Sir, please put down the spear!</a:t>
            </a:r>
            <a:endParaRPr sz="900">
              <a:latin typeface="Roboto Mono"/>
              <a:ea typeface="Roboto Mono"/>
              <a:cs typeface="Roboto Mono"/>
              <a:sym typeface="Roboto Mono"/>
            </a:endParaRPr>
          </a:p>
          <a:p>
            <a:pPr indent="0" lvl="0" marL="0" rtl="0" algn="l">
              <a:spcBef>
                <a:spcPts val="0"/>
              </a:spcBef>
              <a:spcAft>
                <a:spcPts val="0"/>
              </a:spcAft>
              <a:buNone/>
            </a:pPr>
            <a:r>
              <a:rPr lang="en" sz="900">
                <a:latin typeface="Roboto Mono"/>
                <a:ea typeface="Roboto Mono"/>
                <a:cs typeface="Roboto Mono"/>
                <a:sym typeface="Roboto Mono"/>
              </a:rPr>
              <a:t>...</a:t>
            </a:r>
            <a:endParaRPr sz="900">
              <a:latin typeface="Roboto Mono"/>
              <a:ea typeface="Roboto Mono"/>
              <a:cs typeface="Roboto Mono"/>
              <a:sym typeface="Roboto Mono"/>
            </a:endParaRPr>
          </a:p>
        </p:txBody>
      </p:sp>
      <p:graphicFrame>
        <p:nvGraphicFramePr>
          <p:cNvPr id="454" name="Google Shape;454;p31"/>
          <p:cNvGraphicFramePr/>
          <p:nvPr/>
        </p:nvGraphicFramePr>
        <p:xfrm>
          <a:off x="1527975" y="2245885"/>
          <a:ext cx="3000000" cy="3000000"/>
        </p:xfrm>
        <a:graphic>
          <a:graphicData uri="http://schemas.openxmlformats.org/drawingml/2006/table">
            <a:tbl>
              <a:tblPr>
                <a:noFill/>
                <a:tableStyleId>{91E45AA0-79CB-48E7-90BD-5F0AAC9F3944}</a:tableStyleId>
              </a:tblPr>
              <a:tblGrid>
                <a:gridCol w="703175"/>
                <a:gridCol w="704175"/>
                <a:gridCol w="1326000"/>
              </a:tblGrid>
              <a:tr h="4365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char</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freq</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Huffman Encoding</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B7B7B7"/>
                    </a:solidFill>
                  </a:tcPr>
                </a:tc>
              </a:tr>
              <a:tr h="4365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(space)</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21510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3C47D"/>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110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5575">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e</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8870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3C47D"/>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1000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5575">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t</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6975</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3C47D"/>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0101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5575">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3C47D"/>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5575">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3C47D"/>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10100111001111010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5575">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3C47D"/>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10100111001111001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5575">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EOF</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3C47D"/>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10100111001111011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bl>
          </a:graphicData>
        </a:graphic>
      </p:graphicFrame>
      <p:sp>
        <p:nvSpPr>
          <p:cNvPr id="455" name="Google Shape;455;p31"/>
          <p:cNvSpPr/>
          <p:nvPr/>
        </p:nvSpPr>
        <p:spPr>
          <a:xfrm>
            <a:off x="4465438" y="2911100"/>
            <a:ext cx="3150600" cy="20574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latin typeface="Roboto Mono"/>
                <a:ea typeface="Roboto Mono"/>
                <a:cs typeface="Roboto Mono"/>
                <a:sym typeface="Roboto Mono"/>
              </a:rPr>
              <a:t>{46:2615, 110:5459, 121:1558, 56:13, 108:3156, 102:1350, 75:613, 74:100, 115:5158, 58:10, 109:1650, 66:604, 95:5, 118:759, 77:597, 84:2736, 87:567, 113:36, 90:10, -125:1, 98:956, 48:33, 68:752, 119:1565, 101:8870, 99:1634, 50:40, 49:42, 76:1545, 83:1833, 122:41, 35:18, 34:8, 59:15, 91:1, 117:2556, 100:2558, 55:20, 54:30, 37:8, 10:2762, 47:14, 97:5731, 52:15, 106:104, 73:2767, 71:660, 70:501, 67:1168, 44:1226, 86:280, 81:29, 96:7, -74:8, 111:6482, 65:2567, 45:489, 85:820, 82:1901, 72:1449, -128:183, 112:1416, 51:20, 38:6, 80:598, 88:119, 40:36, 41:36, 89:793, 33:172, 104:4577, 116:6975, 105:4977, 53:19, 57:9, 63:342, 69:2357, -117:183, 39:700, 120:55, -106:10, 114:4354, 61:6, 103:1928, 107:1224, 78:2238, 32:21510, 79:1744, -30:183, -61:19, 93:1, 256:1}I�rD��]@��k�Vv�׆?E�������B�8{ȝr!w�u��rS�ɝr���8kgqgr�Y;k�+2�����"�M9����Rn�"w����@9�(眽\8{[.</a:t>
            </a:r>
            <a:endParaRPr sz="700">
              <a:latin typeface="Roboto Mono"/>
              <a:ea typeface="Roboto Mono"/>
              <a:cs typeface="Roboto Mono"/>
              <a:sym typeface="Roboto Mono"/>
            </a:endParaRPr>
          </a:p>
          <a:p>
            <a:pPr indent="0" lvl="0" marL="0" rtl="0" algn="l">
              <a:spcBef>
                <a:spcPts val="0"/>
              </a:spcBef>
              <a:spcAft>
                <a:spcPts val="0"/>
              </a:spcAft>
              <a:buNone/>
            </a:pPr>
            <a:r>
              <a:rPr lang="en" sz="700">
                <a:latin typeface="Roboto Mono"/>
                <a:ea typeface="Roboto Mono"/>
                <a:cs typeface="Roboto Mono"/>
                <a:sym typeface="Roboto Mono"/>
              </a:rPr>
              <a:t>...</a:t>
            </a:r>
            <a:endParaRPr sz="700">
              <a:latin typeface="Roboto Mono"/>
              <a:ea typeface="Roboto Mono"/>
              <a:cs typeface="Roboto Mono"/>
              <a:sym typeface="Roboto Mono"/>
            </a:endParaRPr>
          </a:p>
        </p:txBody>
      </p:sp>
      <p:sp>
        <p:nvSpPr>
          <p:cNvPr id="456" name="Google Shape;456;p31"/>
          <p:cNvSpPr txBox="1"/>
          <p:nvPr/>
        </p:nvSpPr>
        <p:spPr>
          <a:xfrm>
            <a:off x="4857354" y="2510900"/>
            <a:ext cx="2511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compressed text file, </a:t>
            </a:r>
            <a:r>
              <a:rPr b="1" i="1" lang="en" u="sng">
                <a:solidFill>
                  <a:srgbClr val="6AA84F"/>
                </a:solidFill>
                <a:highlight>
                  <a:srgbClr val="D9EAD3"/>
                </a:highlight>
                <a:latin typeface="Barlow Semi Condensed"/>
                <a:ea typeface="Barlow Semi Condensed"/>
                <a:cs typeface="Barlow Semi Condensed"/>
                <a:sym typeface="Barlow Semi Condensed"/>
              </a:rPr>
              <a:t>87313 bytes</a:t>
            </a:r>
            <a:endParaRPr b="1" i="1" u="sng">
              <a:solidFill>
                <a:srgbClr val="6AA84F"/>
              </a:solidFill>
              <a:highlight>
                <a:srgbClr val="D9EAD3"/>
              </a:highlight>
              <a:latin typeface="Barlow Semi Condensed"/>
              <a:ea typeface="Barlow Semi Condensed"/>
              <a:cs typeface="Barlow Semi Condensed"/>
              <a:sym typeface="Barlow Semi Condensed"/>
            </a:endParaRPr>
          </a:p>
        </p:txBody>
      </p:sp>
      <p:sp>
        <p:nvSpPr>
          <p:cNvPr id="457" name="Google Shape;457;p31"/>
          <p:cNvSpPr txBox="1"/>
          <p:nvPr/>
        </p:nvSpPr>
        <p:spPr>
          <a:xfrm>
            <a:off x="6822450" y="1641250"/>
            <a:ext cx="1309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135292</a:t>
            </a:r>
            <a:r>
              <a:rPr b="1" i="1" lang="en">
                <a:solidFill>
                  <a:srgbClr val="6FA8DC"/>
                </a:solidFill>
                <a:latin typeface="Barlow Semi Condensed"/>
                <a:ea typeface="Barlow Semi Condensed"/>
                <a:cs typeface="Barlow Semi Condensed"/>
                <a:sym typeface="Barlow Semi Condensed"/>
              </a:rPr>
              <a:t> bytes</a:t>
            </a:r>
            <a:endParaRPr b="1" i="1">
              <a:solidFill>
                <a:srgbClr val="6FA8DC"/>
              </a:solidFill>
              <a:latin typeface="Barlow Semi Condensed"/>
              <a:ea typeface="Barlow Semi Condensed"/>
              <a:cs typeface="Barlow Semi Condensed"/>
              <a:sym typeface="Barlow Semi Condensed"/>
            </a:endParaRPr>
          </a:p>
        </p:txBody>
      </p:sp>
      <p:sp>
        <p:nvSpPr>
          <p:cNvPr id="458" name="Google Shape;458;p31"/>
          <p:cNvSpPr txBox="1"/>
          <p:nvPr/>
        </p:nvSpPr>
        <p:spPr>
          <a:xfrm>
            <a:off x="4313600" y="2135600"/>
            <a:ext cx="3598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more frequent characters take up less memory</a:t>
            </a:r>
            <a:endParaRPr b="1" i="1">
              <a:solidFill>
                <a:srgbClr val="6FA8DC"/>
              </a:solidFill>
              <a:latin typeface="Barlow Semi Condensed"/>
              <a:ea typeface="Barlow Semi Condensed"/>
              <a:cs typeface="Barlow Semi Condensed"/>
              <a:sym typeface="Barlow Semi Condensed"/>
            </a:endParaRPr>
          </a:p>
        </p:txBody>
      </p:sp>
      <p:sp>
        <p:nvSpPr>
          <p:cNvPr id="459" name="Google Shape;459;p31"/>
          <p:cNvSpPr txBox="1"/>
          <p:nvPr/>
        </p:nvSpPr>
        <p:spPr>
          <a:xfrm>
            <a:off x="1323450" y="1579750"/>
            <a:ext cx="9981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100">
                <a:solidFill>
                  <a:srgbClr val="6FA8DC"/>
                </a:solidFill>
                <a:latin typeface="Barlow Semi Condensed"/>
                <a:ea typeface="Barlow Semi Condensed"/>
                <a:cs typeface="Barlow Semi Condensed"/>
                <a:sym typeface="Barlow Semi Condensed"/>
              </a:rPr>
              <a:t>The Avengers entire script</a:t>
            </a:r>
            <a:endParaRPr b="1" i="1" sz="1100">
              <a:solidFill>
                <a:srgbClr val="6FA8DC"/>
              </a:solidFill>
              <a:latin typeface="Barlow Semi Condensed"/>
              <a:ea typeface="Barlow Semi Condensed"/>
              <a:cs typeface="Barlow Semi Condensed"/>
              <a:sym typeface="Barlow Semi Condensed"/>
            </a:endParaRPr>
          </a:p>
        </p:txBody>
      </p:sp>
      <p:pic>
        <p:nvPicPr>
          <p:cNvPr id="460" name="Google Shape;460;p31"/>
          <p:cNvPicPr preferRelativeResize="0"/>
          <p:nvPr/>
        </p:nvPicPr>
        <p:blipFill>
          <a:blip r:embed="rId3">
            <a:alphaModFix/>
          </a:blip>
          <a:stretch>
            <a:fillRect/>
          </a:stretch>
        </p:blipFill>
        <p:spPr>
          <a:xfrm>
            <a:off x="511000" y="207863"/>
            <a:ext cx="1136925" cy="1213800"/>
          </a:xfrm>
          <a:prstGeom prst="rect">
            <a:avLst/>
          </a:prstGeom>
          <a:noFill/>
          <a:ln>
            <a:noFill/>
          </a:ln>
        </p:spPr>
      </p:pic>
      <p:sp>
        <p:nvSpPr>
          <p:cNvPr id="461" name="Google Shape;461;p31"/>
          <p:cNvSpPr/>
          <p:nvPr/>
        </p:nvSpPr>
        <p:spPr>
          <a:xfrm>
            <a:off x="7383975" y="1854425"/>
            <a:ext cx="966900" cy="856400"/>
          </a:xfrm>
          <a:custGeom>
            <a:rect b="b" l="l" r="r" t="t"/>
            <a:pathLst>
              <a:path extrusionOk="0" h="34256" w="38676">
                <a:moveTo>
                  <a:pt x="24816" y="0"/>
                </a:moveTo>
                <a:cubicBezTo>
                  <a:pt x="29927" y="731"/>
                  <a:pt x="35183" y="4283"/>
                  <a:pt x="37493" y="8901"/>
                </a:cubicBezTo>
                <a:cubicBezTo>
                  <a:pt x="39638" y="13190"/>
                  <a:pt x="38535" y="19207"/>
                  <a:pt x="35875" y="23197"/>
                </a:cubicBezTo>
                <a:cubicBezTo>
                  <a:pt x="28934" y="33609"/>
                  <a:pt x="12514" y="34256"/>
                  <a:pt x="0" y="34256"/>
                </a:cubicBezTo>
              </a:path>
            </a:pathLst>
          </a:custGeom>
          <a:noFill/>
          <a:ln cap="flat" cmpd="sng" w="19050">
            <a:solidFill>
              <a:srgbClr val="6AA84F"/>
            </a:solidFill>
            <a:prstDash val="solid"/>
            <a:round/>
            <a:headEnd len="med" w="med" type="none"/>
            <a:tailEnd len="med" w="med" type="triangle"/>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76" name="Shape 76"/>
        <p:cNvGrpSpPr/>
        <p:nvPr/>
      </p:nvGrpSpPr>
      <p:grpSpPr>
        <a:xfrm>
          <a:off x="0" y="0"/>
          <a:ext cx="0" cy="0"/>
          <a:chOff x="0" y="0"/>
          <a:chExt cx="0" cy="0"/>
        </a:xfrm>
      </p:grpSpPr>
      <p:sp>
        <p:nvSpPr>
          <p:cNvPr id="77" name="Google Shape;77;p14"/>
          <p:cNvSpPr/>
          <p:nvPr/>
        </p:nvSpPr>
        <p:spPr>
          <a:xfrm>
            <a:off x="1411200" y="816450"/>
            <a:ext cx="6321600" cy="3771900"/>
          </a:xfrm>
          <a:prstGeom prst="roundRect">
            <a:avLst>
              <a:gd fmla="val 6355" name="adj"/>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b="1" i="1" sz="1100">
              <a:solidFill>
                <a:schemeClr val="dk1"/>
              </a:solidFill>
              <a:latin typeface="Barlow Semi Condensed"/>
              <a:ea typeface="Barlow Semi Condensed"/>
              <a:cs typeface="Barlow Semi Condensed"/>
              <a:sym typeface="Barlow Semi Condensed"/>
            </a:endParaRPr>
          </a:p>
          <a:p>
            <a:pPr indent="0" lvl="0" marL="0" rtl="0" algn="just">
              <a:lnSpc>
                <a:spcPct val="115000"/>
              </a:lnSpc>
              <a:spcBef>
                <a:spcPts val="1100"/>
              </a:spcBef>
              <a:spcAft>
                <a:spcPts val="0"/>
              </a:spcAft>
              <a:buClr>
                <a:schemeClr val="dk1"/>
              </a:buClr>
              <a:buSzPts val="1100"/>
              <a:buFont typeface="Arial"/>
              <a:buNone/>
            </a:pPr>
            <a:r>
              <a:rPr b="1" i="1" lang="en" sz="1100">
                <a:solidFill>
                  <a:schemeClr val="dk1"/>
                </a:solidFill>
                <a:latin typeface="Barlow Semi Condensed"/>
                <a:ea typeface="Barlow Semi Condensed"/>
                <a:cs typeface="Barlow Semi Condensed"/>
                <a:sym typeface="Barlow Semi Condensed"/>
              </a:rPr>
              <a:t>It is exactly what it sounds.  It is a session to "jumpstart" you on the project.  The TAs will prepare a presentation to guide you in starting the project.  If you find reading long project descriptions overwhelming, this is for you! </a:t>
            </a:r>
            <a:endParaRPr b="1" i="1" sz="1100">
              <a:solidFill>
                <a:schemeClr val="dk1"/>
              </a:solidFill>
              <a:latin typeface="Barlow Semi Condensed"/>
              <a:ea typeface="Barlow Semi Condensed"/>
              <a:cs typeface="Barlow Semi Condensed"/>
              <a:sym typeface="Barlow Semi Condensed"/>
            </a:endParaRPr>
          </a:p>
          <a:p>
            <a:pPr indent="0" lvl="0" marL="0" rtl="0" algn="just">
              <a:lnSpc>
                <a:spcPct val="115000"/>
              </a:lnSpc>
              <a:spcBef>
                <a:spcPts val="1100"/>
              </a:spcBef>
              <a:spcAft>
                <a:spcPts val="0"/>
              </a:spcAft>
              <a:buClr>
                <a:schemeClr val="dk1"/>
              </a:buClr>
              <a:buSzPts val="1100"/>
              <a:buFont typeface="Arial"/>
              <a:buNone/>
            </a:pPr>
            <a:r>
              <a:rPr b="1" i="1" lang="en" sz="1100">
                <a:solidFill>
                  <a:schemeClr val="dk1"/>
                </a:solidFill>
                <a:latin typeface="Barlow Semi Condensed"/>
                <a:ea typeface="Barlow Semi Condensed"/>
                <a:cs typeface="Barlow Semi Condensed"/>
                <a:sym typeface="Barlow Semi Condensed"/>
              </a:rPr>
              <a:t>They will first describe the project, answering any questions along the way.  They will then help point you to course resources you may need to review to complete the project. They will lay out a project timeline, what to tackle first, etc.  They will help you lay out different cases, edge cases, error handling, and more.  They will help you brainstorm approaches, implementations, etc.  They will give you time to map out your plan and ask questions.  </a:t>
            </a:r>
            <a:endParaRPr b="1" i="1" sz="1100">
              <a:solidFill>
                <a:schemeClr val="dk1"/>
              </a:solidFill>
              <a:latin typeface="Barlow Semi Condensed"/>
              <a:ea typeface="Barlow Semi Condensed"/>
              <a:cs typeface="Barlow Semi Condensed"/>
              <a:sym typeface="Barlow Semi Condensed"/>
            </a:endParaRPr>
          </a:p>
          <a:p>
            <a:pPr indent="0" lvl="0" marL="0" rtl="0" algn="just">
              <a:lnSpc>
                <a:spcPct val="115000"/>
              </a:lnSpc>
              <a:spcBef>
                <a:spcPts val="1100"/>
              </a:spcBef>
              <a:spcAft>
                <a:spcPts val="0"/>
              </a:spcAft>
              <a:buNone/>
            </a:pPr>
            <a:r>
              <a:rPr b="1" i="1" lang="en" sz="1100">
                <a:solidFill>
                  <a:schemeClr val="dk1"/>
                </a:solidFill>
                <a:latin typeface="Barlow Semi Condensed"/>
                <a:ea typeface="Barlow Semi Condensed"/>
                <a:cs typeface="Barlow Semi Condensed"/>
                <a:sym typeface="Barlow Semi Condensed"/>
              </a:rPr>
              <a:t>Most importantly, the TAs will get you started.  Sometimes the hardest part of doing any project is... getting started.</a:t>
            </a:r>
            <a:endParaRPr b="1" i="1" sz="1100">
              <a:solidFill>
                <a:schemeClr val="dk1"/>
              </a:solidFill>
              <a:latin typeface="Barlow Semi Condensed"/>
              <a:ea typeface="Barlow Semi Condensed"/>
              <a:cs typeface="Barlow Semi Condensed"/>
              <a:sym typeface="Barlow Semi Condensed"/>
            </a:endParaRPr>
          </a:p>
          <a:p>
            <a:pPr indent="0" lvl="0" marL="0" rtl="0" algn="just">
              <a:lnSpc>
                <a:spcPct val="115000"/>
              </a:lnSpc>
              <a:spcBef>
                <a:spcPts val="1100"/>
              </a:spcBef>
              <a:spcAft>
                <a:spcPts val="1100"/>
              </a:spcAft>
              <a:buNone/>
            </a:pPr>
            <a:r>
              <a:rPr b="1" i="1" lang="en" sz="1100">
                <a:solidFill>
                  <a:schemeClr val="dk1"/>
                </a:solidFill>
                <a:latin typeface="Barlow Semi Condensed"/>
                <a:ea typeface="Barlow Semi Condensed"/>
                <a:cs typeface="Barlow Semi Condensed"/>
                <a:sym typeface="Barlow Semi Condensed"/>
              </a:rPr>
              <a:t>If you find yourself struggling to get started on projects for any reason (e.g. motivation, feeling overwhelmed by all the information, etc.), then Project Jumpstart is for you.  If you would like to improve your project management skills, Project Jumpstart is for you.  If you prefer listening and discussing rather than reading, Project Jumpstart is for you.  If you need accountability, Project Jumpstart is for you.  If you like the idea of being more efficient with your approach to solving problems, this might really help you.</a:t>
            </a:r>
            <a:endParaRPr b="1" i="1" sz="1100">
              <a:solidFill>
                <a:schemeClr val="dk1"/>
              </a:solidFill>
              <a:latin typeface="Barlow Semi Condensed"/>
              <a:ea typeface="Barlow Semi Condensed"/>
              <a:cs typeface="Barlow Semi Condensed"/>
              <a:sym typeface="Barlow Semi Condensed"/>
            </a:endParaRPr>
          </a:p>
        </p:txBody>
      </p:sp>
      <p:sp>
        <p:nvSpPr>
          <p:cNvPr id="78" name="Google Shape;78;p14"/>
          <p:cNvSpPr/>
          <p:nvPr/>
        </p:nvSpPr>
        <p:spPr>
          <a:xfrm>
            <a:off x="2619463" y="555141"/>
            <a:ext cx="3905073" cy="496241"/>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project jumpstart?</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465" name="Shape 465"/>
        <p:cNvGrpSpPr/>
        <p:nvPr/>
      </p:nvGrpSpPr>
      <p:grpSpPr>
        <a:xfrm>
          <a:off x="0" y="0"/>
          <a:ext cx="0" cy="0"/>
          <a:chOff x="0" y="0"/>
          <a:chExt cx="0" cy="0"/>
        </a:xfrm>
      </p:grpSpPr>
      <p:sp>
        <p:nvSpPr>
          <p:cNvPr id="466" name="Google Shape;466;p32"/>
          <p:cNvSpPr/>
          <p:nvPr/>
        </p:nvSpPr>
        <p:spPr>
          <a:xfrm>
            <a:off x="3012377" y="169938"/>
            <a:ext cx="3119278" cy="361937"/>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WHY HUFFMAN?</a:t>
            </a:r>
          </a:p>
        </p:txBody>
      </p:sp>
      <p:sp>
        <p:nvSpPr>
          <p:cNvPr id="467" name="Google Shape;467;p32"/>
          <p:cNvSpPr/>
          <p:nvPr/>
        </p:nvSpPr>
        <p:spPr>
          <a:xfrm>
            <a:off x="2542485" y="678625"/>
            <a:ext cx="4059029" cy="27227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EXAMPLE SMALL TEXT FILE</a:t>
            </a:r>
          </a:p>
        </p:txBody>
      </p:sp>
      <p:sp>
        <p:nvSpPr>
          <p:cNvPr id="468" name="Google Shape;468;p32"/>
          <p:cNvSpPr/>
          <p:nvPr/>
        </p:nvSpPr>
        <p:spPr>
          <a:xfrm>
            <a:off x="2321550" y="1097638"/>
            <a:ext cx="4500900" cy="9438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900">
                <a:latin typeface="Roboto Mono"/>
                <a:ea typeface="Roboto Mono"/>
                <a:cs typeface="Roboto Mono"/>
                <a:sym typeface="Roboto Mono"/>
              </a:rPr>
              <a:t>He can see the celebrations starting,</a:t>
            </a:r>
            <a:endParaRPr sz="900">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900">
                <a:latin typeface="Roboto Mono"/>
                <a:ea typeface="Roboto Mono"/>
                <a:cs typeface="Roboto Mono"/>
                <a:sym typeface="Roboto Mono"/>
              </a:rPr>
              <a:t>He's got one more corner the famous Parabolica to go,</a:t>
            </a:r>
            <a:endParaRPr sz="900">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900">
                <a:latin typeface="Roboto Mono"/>
                <a:ea typeface="Roboto Mono"/>
                <a:cs typeface="Roboto Mono"/>
                <a:sym typeface="Roboto Mono"/>
              </a:rPr>
              <a:t>Mercedes threw everything at him</a:t>
            </a:r>
            <a:endParaRPr sz="900">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900">
                <a:latin typeface="Roboto Mono"/>
                <a:ea typeface="Roboto Mono"/>
                <a:cs typeface="Roboto Mono"/>
                <a:sym typeface="Roboto Mono"/>
              </a:rPr>
              <a:t>Charles Leclerc has coped brilliantly,</a:t>
            </a:r>
            <a:endParaRPr sz="900">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900">
                <a:latin typeface="Roboto Mono"/>
                <a:ea typeface="Roboto Mono"/>
                <a:cs typeface="Roboto Mono"/>
                <a:sym typeface="Roboto Mono"/>
              </a:rPr>
              <a:t>He won in SPA HE WINS IN MONZA!</a:t>
            </a:r>
            <a:endParaRPr sz="900">
              <a:latin typeface="Roboto Mono"/>
              <a:ea typeface="Roboto Mono"/>
              <a:cs typeface="Roboto Mono"/>
              <a:sym typeface="Roboto Mono"/>
            </a:endParaRPr>
          </a:p>
          <a:p>
            <a:pPr indent="0" lvl="0" marL="0" rtl="0" algn="l">
              <a:spcBef>
                <a:spcPts val="0"/>
              </a:spcBef>
              <a:spcAft>
                <a:spcPts val="0"/>
              </a:spcAft>
              <a:buNone/>
            </a:pPr>
            <a:r>
              <a:rPr lang="en" sz="900">
                <a:latin typeface="Roboto Mono"/>
                <a:ea typeface="Roboto Mono"/>
                <a:cs typeface="Roboto Mono"/>
                <a:sym typeface="Roboto Mono"/>
              </a:rPr>
              <a:t>Charles Leclerc is the winner of the 2019 Italian Grand Prix!</a:t>
            </a:r>
            <a:endParaRPr sz="900">
              <a:latin typeface="Roboto Mono"/>
              <a:ea typeface="Roboto Mono"/>
              <a:cs typeface="Roboto Mono"/>
              <a:sym typeface="Roboto Mono"/>
            </a:endParaRPr>
          </a:p>
        </p:txBody>
      </p:sp>
      <p:graphicFrame>
        <p:nvGraphicFramePr>
          <p:cNvPr id="469" name="Google Shape;469;p32"/>
          <p:cNvGraphicFramePr/>
          <p:nvPr/>
        </p:nvGraphicFramePr>
        <p:xfrm>
          <a:off x="1580238" y="2226935"/>
          <a:ext cx="3000000" cy="3000000"/>
        </p:xfrm>
        <a:graphic>
          <a:graphicData uri="http://schemas.openxmlformats.org/drawingml/2006/table">
            <a:tbl>
              <a:tblPr>
                <a:noFill/>
                <a:tableStyleId>{91E45AA0-79CB-48E7-90BD-5F0AAC9F3944}</a:tableStyleId>
              </a:tblPr>
              <a:tblGrid>
                <a:gridCol w="703175"/>
                <a:gridCol w="704175"/>
                <a:gridCol w="1326000"/>
              </a:tblGrid>
              <a:tr h="437725">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char</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freq</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Huffman Encoding</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B7B7B7"/>
                    </a:solidFill>
                  </a:tcPr>
                </a:tc>
              </a:tr>
              <a:tr h="437725">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(space)</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39</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110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640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e</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28</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010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640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r</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17</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1010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640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640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Z</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10010100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640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p</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10011010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0640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G</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10011001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bl>
          </a:graphicData>
        </a:graphic>
      </p:graphicFrame>
      <p:sp>
        <p:nvSpPr>
          <p:cNvPr id="470" name="Google Shape;470;p32"/>
          <p:cNvSpPr/>
          <p:nvPr/>
        </p:nvSpPr>
        <p:spPr>
          <a:xfrm>
            <a:off x="4666988" y="2912600"/>
            <a:ext cx="2891700" cy="20574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latin typeface="Roboto Mono"/>
                <a:ea typeface="Roboto Mono"/>
                <a:cs typeface="Roboto Mono"/>
                <a:sym typeface="Roboto Mono"/>
              </a:rPr>
              <a:t>{110:13, 108:10, 102:2, 121:2, 115:10, 109:3, 77:2, 118:1, 87:1, 90:1, 98:3, 119:3, 48:1, 101:28, 99:10, 76:2, 83:2, 50:1, 49:1, 10:6, 117:1, 100:3, 97:15, 44:3, 67:2, 73:3, 71:1, 72:4, 111:12, 65:2, 80:3, 112:1, 33:2, 116:14, 104:10, 105:12, 39:1, 69:1, 57:1, 120:1, 32:39, 114:17, 103:4, 78:3, 79:1, 256:1}�v�֥�Վ��r����y٧����g{�A���T��qz}��ï�㳷�a �:B�g��LI���O��v?b׫�/��Tg����:�~k��Z��&lt;ڧE����%�lt8�p&gt;�O���j��4��ﳫ!�H�ǝ]--5=w�y�N�,'tL���</a:t>
            </a:r>
            <a:endParaRPr sz="900">
              <a:latin typeface="Roboto Mono"/>
              <a:ea typeface="Roboto Mono"/>
              <a:cs typeface="Roboto Mono"/>
              <a:sym typeface="Roboto Mono"/>
            </a:endParaRPr>
          </a:p>
        </p:txBody>
      </p:sp>
      <p:sp>
        <p:nvSpPr>
          <p:cNvPr id="471" name="Google Shape;471;p32"/>
          <p:cNvSpPr txBox="1"/>
          <p:nvPr/>
        </p:nvSpPr>
        <p:spPr>
          <a:xfrm>
            <a:off x="4857354" y="2510900"/>
            <a:ext cx="2511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compressed text file, </a:t>
            </a:r>
            <a:r>
              <a:rPr b="1" i="1" lang="en" u="sng">
                <a:solidFill>
                  <a:srgbClr val="CC0000"/>
                </a:solidFill>
                <a:highlight>
                  <a:srgbClr val="F4CCCC"/>
                </a:highlight>
                <a:latin typeface="Barlow Semi Condensed"/>
                <a:ea typeface="Barlow Semi Condensed"/>
                <a:cs typeface="Barlow Semi Condensed"/>
                <a:sym typeface="Barlow Semi Condensed"/>
              </a:rPr>
              <a:t>460 bytes</a:t>
            </a:r>
            <a:endParaRPr b="1" i="1" u="sng">
              <a:solidFill>
                <a:srgbClr val="CC0000"/>
              </a:solidFill>
              <a:highlight>
                <a:srgbClr val="F4CCCC"/>
              </a:highlight>
              <a:latin typeface="Barlow Semi Condensed"/>
              <a:ea typeface="Barlow Semi Condensed"/>
              <a:cs typeface="Barlow Semi Condensed"/>
              <a:sym typeface="Barlow Semi Condensed"/>
            </a:endParaRPr>
          </a:p>
        </p:txBody>
      </p:sp>
      <p:sp>
        <p:nvSpPr>
          <p:cNvPr id="472" name="Google Shape;472;p32"/>
          <p:cNvSpPr txBox="1"/>
          <p:nvPr/>
        </p:nvSpPr>
        <p:spPr>
          <a:xfrm>
            <a:off x="6822450" y="1641250"/>
            <a:ext cx="998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258 bytes</a:t>
            </a:r>
            <a:endParaRPr b="1" i="1">
              <a:solidFill>
                <a:srgbClr val="6FA8DC"/>
              </a:solidFill>
              <a:latin typeface="Barlow Semi Condensed"/>
              <a:ea typeface="Barlow Semi Condensed"/>
              <a:cs typeface="Barlow Semi Condensed"/>
              <a:sym typeface="Barlow Semi Condensed"/>
            </a:endParaRPr>
          </a:p>
        </p:txBody>
      </p:sp>
      <p:sp>
        <p:nvSpPr>
          <p:cNvPr id="473" name="Google Shape;473;p32"/>
          <p:cNvSpPr txBox="1"/>
          <p:nvPr/>
        </p:nvSpPr>
        <p:spPr>
          <a:xfrm>
            <a:off x="4313600" y="2135600"/>
            <a:ext cx="3598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more frequent characters take up less memory</a:t>
            </a:r>
            <a:endParaRPr b="1" i="1">
              <a:solidFill>
                <a:srgbClr val="6FA8DC"/>
              </a:solidFill>
              <a:latin typeface="Barlow Semi Condensed"/>
              <a:ea typeface="Barlow Semi Condensed"/>
              <a:cs typeface="Barlow Semi Condensed"/>
              <a:sym typeface="Barlow Semi Condensed"/>
            </a:endParaRPr>
          </a:p>
        </p:txBody>
      </p:sp>
      <p:sp>
        <p:nvSpPr>
          <p:cNvPr id="474" name="Google Shape;474;p32"/>
          <p:cNvSpPr txBox="1"/>
          <p:nvPr/>
        </p:nvSpPr>
        <p:spPr>
          <a:xfrm>
            <a:off x="1323450" y="1518250"/>
            <a:ext cx="9981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100">
                <a:solidFill>
                  <a:srgbClr val="6FA8DC"/>
                </a:solidFill>
                <a:latin typeface="Barlow Semi Condensed"/>
                <a:ea typeface="Barlow Semi Condensed"/>
                <a:cs typeface="Barlow Semi Condensed"/>
                <a:sym typeface="Barlow Semi Condensed"/>
              </a:rPr>
              <a:t>TV commentary</a:t>
            </a:r>
            <a:endParaRPr b="1" i="1" sz="1100">
              <a:solidFill>
                <a:srgbClr val="6FA8DC"/>
              </a:solidFill>
              <a:latin typeface="Barlow Semi Condensed"/>
              <a:ea typeface="Barlow Semi Condensed"/>
              <a:cs typeface="Barlow Semi Condensed"/>
              <a:sym typeface="Barlow Semi Condensed"/>
            </a:endParaRPr>
          </a:p>
        </p:txBody>
      </p:sp>
      <p:pic>
        <p:nvPicPr>
          <p:cNvPr id="475" name="Google Shape;475;p32"/>
          <p:cNvPicPr preferRelativeResize="0"/>
          <p:nvPr/>
        </p:nvPicPr>
        <p:blipFill>
          <a:blip r:embed="rId3">
            <a:alphaModFix/>
          </a:blip>
          <a:stretch>
            <a:fillRect/>
          </a:stretch>
        </p:blipFill>
        <p:spPr>
          <a:xfrm flipH="1" rot="10800000">
            <a:off x="511000" y="207863"/>
            <a:ext cx="1136925" cy="1213800"/>
          </a:xfrm>
          <a:prstGeom prst="rect">
            <a:avLst/>
          </a:prstGeom>
          <a:noFill/>
          <a:ln>
            <a:noFill/>
          </a:ln>
        </p:spPr>
      </p:pic>
      <p:sp>
        <p:nvSpPr>
          <p:cNvPr id="476" name="Google Shape;476;p32"/>
          <p:cNvSpPr/>
          <p:nvPr/>
        </p:nvSpPr>
        <p:spPr>
          <a:xfrm>
            <a:off x="7303050" y="1840950"/>
            <a:ext cx="928500" cy="910350"/>
          </a:xfrm>
          <a:custGeom>
            <a:rect b="b" l="l" r="r" t="t"/>
            <a:pathLst>
              <a:path extrusionOk="0" h="36414" w="37140">
                <a:moveTo>
                  <a:pt x="19691" y="0"/>
                </a:moveTo>
                <a:cubicBezTo>
                  <a:pt x="24366" y="0"/>
                  <a:pt x="29717" y="1744"/>
                  <a:pt x="32638" y="5394"/>
                </a:cubicBezTo>
                <a:cubicBezTo>
                  <a:pt x="36777" y="10567"/>
                  <a:pt x="38848" y="19467"/>
                  <a:pt x="35336" y="25085"/>
                </a:cubicBezTo>
                <a:cubicBezTo>
                  <a:pt x="28779" y="35574"/>
                  <a:pt x="12369" y="36414"/>
                  <a:pt x="0" y="36414"/>
                </a:cubicBezTo>
              </a:path>
            </a:pathLst>
          </a:custGeom>
          <a:noFill/>
          <a:ln cap="flat" cmpd="sng" w="19050">
            <a:solidFill>
              <a:srgbClr val="CC0000"/>
            </a:solidFill>
            <a:prstDash val="solid"/>
            <a:round/>
            <a:headEnd len="med" w="med" type="none"/>
            <a:tailEnd len="med" w="med" type="triangle"/>
          </a:ln>
        </p:spPr>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480" name="Shape 480"/>
        <p:cNvGrpSpPr/>
        <p:nvPr/>
      </p:nvGrpSpPr>
      <p:grpSpPr>
        <a:xfrm>
          <a:off x="0" y="0"/>
          <a:ext cx="0" cy="0"/>
          <a:chOff x="0" y="0"/>
          <a:chExt cx="0" cy="0"/>
        </a:xfrm>
      </p:grpSpPr>
      <p:sp>
        <p:nvSpPr>
          <p:cNvPr id="481" name="Google Shape;481;p33"/>
          <p:cNvSpPr/>
          <p:nvPr/>
        </p:nvSpPr>
        <p:spPr>
          <a:xfrm>
            <a:off x="3866688" y="177750"/>
            <a:ext cx="1410600" cy="411300"/>
          </a:xfrm>
          <a:prstGeom prst="rect">
            <a:avLst/>
          </a:prstGeom>
          <a:solidFill>
            <a:srgbClr val="EFEFE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Roboto Mono"/>
                <a:ea typeface="Roboto Mono"/>
                <a:cs typeface="Roboto Mono"/>
                <a:sym typeface="Roboto Mono"/>
              </a:rPr>
              <a:t>ab ab cab</a:t>
            </a:r>
            <a:endParaRPr b="1">
              <a:latin typeface="Roboto Mono"/>
              <a:ea typeface="Roboto Mono"/>
              <a:cs typeface="Roboto Mono"/>
              <a:sym typeface="Roboto Mono"/>
            </a:endParaRPr>
          </a:p>
        </p:txBody>
      </p:sp>
      <p:graphicFrame>
        <p:nvGraphicFramePr>
          <p:cNvPr id="482" name="Google Shape;482;p33"/>
          <p:cNvGraphicFramePr/>
          <p:nvPr/>
        </p:nvGraphicFramePr>
        <p:xfrm>
          <a:off x="1045900" y="1143150"/>
          <a:ext cx="3000000" cy="3000000"/>
        </p:xfrm>
        <a:graphic>
          <a:graphicData uri="http://schemas.openxmlformats.org/drawingml/2006/table">
            <a:tbl>
              <a:tblPr>
                <a:noFill/>
                <a:tableStyleId>{91E45AA0-79CB-48E7-90BD-5F0AAC9F3944}</a:tableStyleId>
              </a:tblPr>
              <a:tblGrid>
                <a:gridCol w="705300"/>
                <a:gridCol w="705300"/>
              </a:tblGrid>
              <a:tr h="1603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a</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3</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r>
              <a:tr h="1603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b</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3</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r>
              <a:tr h="1603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c</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r>
              <a:tr h="1603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(space)</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2</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r>
              <a:tr h="1603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EOF</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06666"/>
                    </a:solidFill>
                  </a:tcPr>
                </a:tc>
              </a:tr>
            </a:tbl>
          </a:graphicData>
        </a:graphic>
      </p:graphicFrame>
      <p:sp>
        <p:nvSpPr>
          <p:cNvPr id="483" name="Google Shape;483;p33"/>
          <p:cNvSpPr txBox="1"/>
          <p:nvPr/>
        </p:nvSpPr>
        <p:spPr>
          <a:xfrm>
            <a:off x="859000" y="589050"/>
            <a:ext cx="17844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solidFill>
                  <a:schemeClr val="dk1"/>
                </a:solidFill>
                <a:latin typeface="Barlow Semi Condensed"/>
                <a:ea typeface="Barlow Semi Condensed"/>
                <a:cs typeface="Barlow Semi Condensed"/>
                <a:sym typeface="Barlow Semi Condensed"/>
              </a:rPr>
              <a:t>1. c</a:t>
            </a:r>
            <a:r>
              <a:rPr b="1" i="1" lang="en" sz="1200">
                <a:solidFill>
                  <a:schemeClr val="dk1"/>
                </a:solidFill>
                <a:latin typeface="Barlow Semi Condensed"/>
                <a:ea typeface="Barlow Semi Condensed"/>
                <a:cs typeface="Barlow Semi Condensed"/>
                <a:sym typeface="Barlow Semi Condensed"/>
              </a:rPr>
              <a:t>ount number of </a:t>
            </a:r>
            <a:r>
              <a:rPr b="1" i="1" lang="en" sz="1200">
                <a:solidFill>
                  <a:schemeClr val="dk1"/>
                </a:solidFill>
                <a:latin typeface="Barlow Semi Condensed"/>
                <a:ea typeface="Barlow Semi Condensed"/>
                <a:cs typeface="Barlow Semi Condensed"/>
                <a:sym typeface="Barlow Semi Condensed"/>
              </a:rPr>
              <a:t>occurrences</a:t>
            </a:r>
            <a:r>
              <a:rPr b="1" i="1" lang="en" sz="1200">
                <a:solidFill>
                  <a:schemeClr val="dk1"/>
                </a:solidFill>
                <a:latin typeface="Barlow Semi Condensed"/>
                <a:ea typeface="Barlow Semi Condensed"/>
                <a:cs typeface="Barlow Semi Condensed"/>
                <a:sym typeface="Barlow Semi Condensed"/>
              </a:rPr>
              <a:t> per character</a:t>
            </a:r>
            <a:endParaRPr b="1" i="1" sz="1200">
              <a:solidFill>
                <a:schemeClr val="dk1"/>
              </a:solidFill>
              <a:latin typeface="Barlow Semi Condensed"/>
              <a:ea typeface="Barlow Semi Condensed"/>
              <a:cs typeface="Barlow Semi Condensed"/>
              <a:sym typeface="Barlow Semi Condensed"/>
            </a:endParaRPr>
          </a:p>
        </p:txBody>
      </p:sp>
      <p:sp>
        <p:nvSpPr>
          <p:cNvPr id="484" name="Google Shape;484;p33"/>
          <p:cNvSpPr txBox="1"/>
          <p:nvPr/>
        </p:nvSpPr>
        <p:spPr>
          <a:xfrm>
            <a:off x="3156075" y="723725"/>
            <a:ext cx="18951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solidFill>
                  <a:schemeClr val="dk1"/>
                </a:solidFill>
                <a:latin typeface="Barlow Semi Condensed"/>
                <a:ea typeface="Barlow Semi Condensed"/>
                <a:cs typeface="Barlow Semi Condensed"/>
                <a:sym typeface="Barlow Semi Condensed"/>
              </a:rPr>
              <a:t>2. Convert to priority queue</a:t>
            </a:r>
            <a:endParaRPr b="1" i="1" sz="1200">
              <a:solidFill>
                <a:schemeClr val="dk1"/>
              </a:solidFill>
              <a:latin typeface="Barlow Semi Condensed"/>
              <a:ea typeface="Barlow Semi Condensed"/>
              <a:cs typeface="Barlow Semi Condensed"/>
              <a:sym typeface="Barlow Semi Condensed"/>
            </a:endParaRPr>
          </a:p>
        </p:txBody>
      </p:sp>
      <p:graphicFrame>
        <p:nvGraphicFramePr>
          <p:cNvPr id="485" name="Google Shape;485;p33"/>
          <p:cNvGraphicFramePr/>
          <p:nvPr/>
        </p:nvGraphicFramePr>
        <p:xfrm>
          <a:off x="3398325" y="1138300"/>
          <a:ext cx="3000000" cy="3000000"/>
        </p:xfrm>
        <a:graphic>
          <a:graphicData uri="http://schemas.openxmlformats.org/drawingml/2006/table">
            <a:tbl>
              <a:tblPr>
                <a:noFill/>
                <a:tableStyleId>{91E45AA0-79CB-48E7-90BD-5F0AAC9F3944}</a:tableStyleId>
              </a:tblPr>
              <a:tblGrid>
                <a:gridCol w="705300"/>
                <a:gridCol w="705300"/>
              </a:tblGrid>
              <a:tr h="21820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EOF</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6B26B"/>
                    </a:solidFill>
                  </a:tcPr>
                </a:tc>
              </a:tr>
              <a:tr h="21820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c</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6B26B"/>
                    </a:solidFill>
                  </a:tcPr>
                </a:tc>
              </a:tr>
              <a:tr h="21820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(space)</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2</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6B26B"/>
                    </a:solidFill>
                  </a:tcPr>
                </a:tc>
              </a:tr>
              <a:tr h="21820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a</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3</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6B26B"/>
                    </a:solidFill>
                  </a:tcPr>
                </a:tc>
              </a:tr>
              <a:tr h="327325">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b</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3</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6B26B"/>
                    </a:solidFill>
                  </a:tcPr>
                </a:tc>
              </a:tr>
            </a:tbl>
          </a:graphicData>
        </a:graphic>
      </p:graphicFrame>
      <p:cxnSp>
        <p:nvCxnSpPr>
          <p:cNvPr id="486" name="Google Shape;486;p33"/>
          <p:cNvCxnSpPr/>
          <p:nvPr/>
        </p:nvCxnSpPr>
        <p:spPr>
          <a:xfrm rot="10800000">
            <a:off x="4957050" y="1114100"/>
            <a:ext cx="6600" cy="1602600"/>
          </a:xfrm>
          <a:prstGeom prst="straightConnector1">
            <a:avLst/>
          </a:prstGeom>
          <a:noFill/>
          <a:ln cap="flat" cmpd="sng" w="28575">
            <a:solidFill>
              <a:schemeClr val="dk1"/>
            </a:solidFill>
            <a:prstDash val="solid"/>
            <a:round/>
            <a:headEnd len="med" w="med" type="none"/>
            <a:tailEnd len="med" w="med" type="triangle"/>
          </a:ln>
        </p:spPr>
      </p:cxnSp>
      <p:sp>
        <p:nvSpPr>
          <p:cNvPr id="487" name="Google Shape;487;p33"/>
          <p:cNvSpPr txBox="1"/>
          <p:nvPr/>
        </p:nvSpPr>
        <p:spPr>
          <a:xfrm>
            <a:off x="6153275" y="723725"/>
            <a:ext cx="17292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solidFill>
                  <a:schemeClr val="dk1"/>
                </a:solidFill>
                <a:latin typeface="Barlow Semi Condensed"/>
                <a:ea typeface="Barlow Semi Condensed"/>
                <a:cs typeface="Barlow Semi Condensed"/>
                <a:sym typeface="Barlow Semi Condensed"/>
              </a:rPr>
              <a:t>3. Build encoding tree</a:t>
            </a:r>
            <a:endParaRPr b="1" i="1" sz="1200">
              <a:solidFill>
                <a:schemeClr val="dk1"/>
              </a:solidFill>
              <a:latin typeface="Barlow Semi Condensed"/>
              <a:ea typeface="Barlow Semi Condensed"/>
              <a:cs typeface="Barlow Semi Condensed"/>
              <a:sym typeface="Barlow Semi Condensed"/>
            </a:endParaRPr>
          </a:p>
        </p:txBody>
      </p:sp>
      <p:pic>
        <p:nvPicPr>
          <p:cNvPr id="488" name="Google Shape;488;p33"/>
          <p:cNvPicPr preferRelativeResize="0"/>
          <p:nvPr/>
        </p:nvPicPr>
        <p:blipFill>
          <a:blip r:embed="rId3">
            <a:alphaModFix/>
          </a:blip>
          <a:stretch>
            <a:fillRect/>
          </a:stretch>
        </p:blipFill>
        <p:spPr>
          <a:xfrm>
            <a:off x="5750750" y="1090233"/>
            <a:ext cx="2534250" cy="1863275"/>
          </a:xfrm>
          <a:prstGeom prst="rect">
            <a:avLst/>
          </a:prstGeom>
          <a:noFill/>
          <a:ln cap="flat" cmpd="sng" w="19050">
            <a:solidFill>
              <a:schemeClr val="dk1"/>
            </a:solidFill>
            <a:prstDash val="solid"/>
            <a:round/>
            <a:headEnd len="sm" w="sm" type="none"/>
            <a:tailEnd len="sm" w="sm" type="none"/>
          </a:ln>
        </p:spPr>
      </p:pic>
      <p:sp>
        <p:nvSpPr>
          <p:cNvPr id="489" name="Google Shape;489;p33"/>
          <p:cNvSpPr txBox="1"/>
          <p:nvPr/>
        </p:nvSpPr>
        <p:spPr>
          <a:xfrm>
            <a:off x="2374425" y="2872450"/>
            <a:ext cx="17292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solidFill>
                  <a:schemeClr val="dk1"/>
                </a:solidFill>
                <a:latin typeface="Barlow Semi Condensed"/>
                <a:ea typeface="Barlow Semi Condensed"/>
                <a:cs typeface="Barlow Semi Condensed"/>
                <a:sym typeface="Barlow Semi Condensed"/>
              </a:rPr>
              <a:t>4</a:t>
            </a:r>
            <a:r>
              <a:rPr b="1" i="1" lang="en" sz="1200">
                <a:solidFill>
                  <a:schemeClr val="dk1"/>
                </a:solidFill>
                <a:latin typeface="Barlow Semi Condensed"/>
                <a:ea typeface="Barlow Semi Condensed"/>
                <a:cs typeface="Barlow Semi Condensed"/>
                <a:sym typeface="Barlow Semi Condensed"/>
              </a:rPr>
              <a:t>. Build encoding map</a:t>
            </a:r>
            <a:endParaRPr b="1" i="1" sz="1200">
              <a:solidFill>
                <a:schemeClr val="dk1"/>
              </a:solidFill>
              <a:latin typeface="Barlow Semi Condensed"/>
              <a:ea typeface="Barlow Semi Condensed"/>
              <a:cs typeface="Barlow Semi Condensed"/>
              <a:sym typeface="Barlow Semi Condensed"/>
            </a:endParaRPr>
          </a:p>
        </p:txBody>
      </p:sp>
      <p:graphicFrame>
        <p:nvGraphicFramePr>
          <p:cNvPr id="490" name="Google Shape;490;p33"/>
          <p:cNvGraphicFramePr/>
          <p:nvPr/>
        </p:nvGraphicFramePr>
        <p:xfrm>
          <a:off x="2533725" y="3241750"/>
          <a:ext cx="3000000" cy="3000000"/>
        </p:xfrm>
        <a:graphic>
          <a:graphicData uri="http://schemas.openxmlformats.org/drawingml/2006/table">
            <a:tbl>
              <a:tblPr>
                <a:noFill/>
                <a:tableStyleId>{91E45AA0-79CB-48E7-90BD-5F0AAC9F3944}</a:tableStyleId>
              </a:tblPr>
              <a:tblGrid>
                <a:gridCol w="705300"/>
                <a:gridCol w="705300"/>
              </a:tblGrid>
              <a:tr h="1603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a</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D966"/>
                    </a:solidFill>
                  </a:tcPr>
                </a:tc>
              </a:tr>
              <a:tr h="1603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b</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10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D966"/>
                    </a:solidFill>
                  </a:tcPr>
                </a:tc>
              </a:tr>
              <a:tr h="1603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c</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011</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D966"/>
                    </a:solidFill>
                  </a:tcPr>
                </a:tc>
              </a:tr>
              <a:tr h="1603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(space)</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00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D966"/>
                    </a:solidFill>
                  </a:tcPr>
                </a:tc>
              </a:tr>
              <a:tr h="160350">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EOF</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010</a:t>
                      </a:r>
                      <a:endParaRPr b="1" i="1" sz="9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D966"/>
                    </a:solidFill>
                  </a:tcPr>
                </a:tc>
              </a:tr>
            </a:tbl>
          </a:graphicData>
        </a:graphic>
      </p:graphicFrame>
      <p:sp>
        <p:nvSpPr>
          <p:cNvPr id="491" name="Google Shape;491;p33"/>
          <p:cNvSpPr txBox="1"/>
          <p:nvPr/>
        </p:nvSpPr>
        <p:spPr>
          <a:xfrm>
            <a:off x="4906200" y="3241750"/>
            <a:ext cx="17292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solidFill>
                  <a:schemeClr val="dk1"/>
                </a:solidFill>
                <a:latin typeface="Barlow Semi Condensed"/>
                <a:ea typeface="Barlow Semi Condensed"/>
                <a:cs typeface="Barlow Semi Condensed"/>
                <a:sym typeface="Barlow Semi Condensed"/>
              </a:rPr>
              <a:t>5</a:t>
            </a:r>
            <a:r>
              <a:rPr b="1" i="1" lang="en" sz="1200">
                <a:solidFill>
                  <a:schemeClr val="dk1"/>
                </a:solidFill>
                <a:latin typeface="Barlow Semi Condensed"/>
                <a:ea typeface="Barlow Semi Condensed"/>
                <a:cs typeface="Barlow Semi Condensed"/>
                <a:sym typeface="Barlow Semi Condensed"/>
              </a:rPr>
              <a:t>. Encode</a:t>
            </a:r>
            <a:endParaRPr b="1" i="1" sz="1200">
              <a:solidFill>
                <a:schemeClr val="dk1"/>
              </a:solidFill>
              <a:latin typeface="Barlow Semi Condensed"/>
              <a:ea typeface="Barlow Semi Condensed"/>
              <a:cs typeface="Barlow Semi Condensed"/>
              <a:sym typeface="Barlow Semi Condensed"/>
            </a:endParaRPr>
          </a:p>
        </p:txBody>
      </p:sp>
      <p:sp>
        <p:nvSpPr>
          <p:cNvPr id="492" name="Google Shape;492;p33"/>
          <p:cNvSpPr/>
          <p:nvPr/>
        </p:nvSpPr>
        <p:spPr>
          <a:xfrm>
            <a:off x="5105938" y="3611775"/>
            <a:ext cx="1410600" cy="411300"/>
          </a:xfrm>
          <a:prstGeom prst="rect">
            <a:avLst/>
          </a:prstGeom>
          <a:solidFill>
            <a:srgbClr val="EFEFE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highlight>
                  <a:srgbClr val="F4CCCC"/>
                </a:highlight>
                <a:latin typeface="Roboto Mono"/>
                <a:ea typeface="Roboto Mono"/>
                <a:cs typeface="Roboto Mono"/>
                <a:sym typeface="Roboto Mono"/>
              </a:rPr>
              <a:t>a</a:t>
            </a:r>
            <a:r>
              <a:rPr b="1" lang="en">
                <a:highlight>
                  <a:srgbClr val="FCE5CD"/>
                </a:highlight>
                <a:latin typeface="Roboto Mono"/>
                <a:ea typeface="Roboto Mono"/>
                <a:cs typeface="Roboto Mono"/>
                <a:sym typeface="Roboto Mono"/>
              </a:rPr>
              <a:t>b</a:t>
            </a:r>
            <a:r>
              <a:rPr b="1" lang="en">
                <a:highlight>
                  <a:srgbClr val="D9EAD3"/>
                </a:highlight>
                <a:latin typeface="Roboto Mono"/>
                <a:ea typeface="Roboto Mono"/>
                <a:cs typeface="Roboto Mono"/>
                <a:sym typeface="Roboto Mono"/>
              </a:rPr>
              <a:t> </a:t>
            </a:r>
            <a:r>
              <a:rPr b="1" lang="en">
                <a:solidFill>
                  <a:schemeClr val="dk1"/>
                </a:solidFill>
                <a:highlight>
                  <a:srgbClr val="F4CCCC"/>
                </a:highlight>
                <a:latin typeface="Roboto Mono"/>
                <a:ea typeface="Roboto Mono"/>
                <a:cs typeface="Roboto Mono"/>
                <a:sym typeface="Roboto Mono"/>
              </a:rPr>
              <a:t>a</a:t>
            </a:r>
            <a:r>
              <a:rPr b="1" lang="en">
                <a:solidFill>
                  <a:schemeClr val="dk1"/>
                </a:solidFill>
                <a:highlight>
                  <a:srgbClr val="FCE5CD"/>
                </a:highlight>
                <a:latin typeface="Roboto Mono"/>
                <a:ea typeface="Roboto Mono"/>
                <a:cs typeface="Roboto Mono"/>
                <a:sym typeface="Roboto Mono"/>
              </a:rPr>
              <a:t>b</a:t>
            </a:r>
            <a:r>
              <a:rPr b="1" lang="en">
                <a:solidFill>
                  <a:schemeClr val="dk1"/>
                </a:solidFill>
                <a:highlight>
                  <a:srgbClr val="D9EAD3"/>
                </a:highlight>
                <a:latin typeface="Roboto Mono"/>
                <a:ea typeface="Roboto Mono"/>
                <a:cs typeface="Roboto Mono"/>
                <a:sym typeface="Roboto Mono"/>
              </a:rPr>
              <a:t> </a:t>
            </a:r>
            <a:r>
              <a:rPr b="1" lang="en">
                <a:highlight>
                  <a:srgbClr val="C9DAF8"/>
                </a:highlight>
                <a:latin typeface="Roboto Mono"/>
                <a:ea typeface="Roboto Mono"/>
                <a:cs typeface="Roboto Mono"/>
                <a:sym typeface="Roboto Mono"/>
              </a:rPr>
              <a:t>c</a:t>
            </a:r>
            <a:r>
              <a:rPr b="1" lang="en">
                <a:solidFill>
                  <a:schemeClr val="dk1"/>
                </a:solidFill>
                <a:highlight>
                  <a:srgbClr val="F4CCCC"/>
                </a:highlight>
                <a:latin typeface="Roboto Mono"/>
                <a:ea typeface="Roboto Mono"/>
                <a:cs typeface="Roboto Mono"/>
                <a:sym typeface="Roboto Mono"/>
              </a:rPr>
              <a:t>a</a:t>
            </a:r>
            <a:r>
              <a:rPr b="1" lang="en">
                <a:solidFill>
                  <a:schemeClr val="dk1"/>
                </a:solidFill>
                <a:highlight>
                  <a:srgbClr val="FCE5CD"/>
                </a:highlight>
                <a:latin typeface="Roboto Mono"/>
                <a:ea typeface="Roboto Mono"/>
                <a:cs typeface="Roboto Mono"/>
                <a:sym typeface="Roboto Mono"/>
              </a:rPr>
              <a:t>b</a:t>
            </a:r>
            <a:endParaRPr b="1">
              <a:latin typeface="Roboto Mono"/>
              <a:ea typeface="Roboto Mono"/>
              <a:cs typeface="Roboto Mono"/>
              <a:sym typeface="Roboto Mono"/>
            </a:endParaRPr>
          </a:p>
        </p:txBody>
      </p:sp>
      <p:sp>
        <p:nvSpPr>
          <p:cNvPr id="493" name="Google Shape;493;p33"/>
          <p:cNvSpPr/>
          <p:nvPr/>
        </p:nvSpPr>
        <p:spPr>
          <a:xfrm>
            <a:off x="4351800" y="4085625"/>
            <a:ext cx="2838000" cy="411300"/>
          </a:xfrm>
          <a:prstGeom prst="rect">
            <a:avLst/>
          </a:prstGeom>
          <a:solidFill>
            <a:srgbClr val="EFEFE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highlight>
                  <a:srgbClr val="F4CCCC"/>
                </a:highlight>
                <a:latin typeface="Roboto Mono"/>
                <a:ea typeface="Roboto Mono"/>
                <a:cs typeface="Roboto Mono"/>
                <a:sym typeface="Roboto Mono"/>
              </a:rPr>
              <a:t>11</a:t>
            </a:r>
            <a:r>
              <a:rPr b="1" lang="en">
                <a:highlight>
                  <a:srgbClr val="FCE5CD"/>
                </a:highlight>
                <a:latin typeface="Roboto Mono"/>
                <a:ea typeface="Roboto Mono"/>
                <a:cs typeface="Roboto Mono"/>
                <a:sym typeface="Roboto Mono"/>
              </a:rPr>
              <a:t>10</a:t>
            </a:r>
            <a:r>
              <a:rPr b="1" lang="en">
                <a:highlight>
                  <a:srgbClr val="D9EAD3"/>
                </a:highlight>
                <a:latin typeface="Roboto Mono"/>
                <a:ea typeface="Roboto Mono"/>
                <a:cs typeface="Roboto Mono"/>
                <a:sym typeface="Roboto Mono"/>
              </a:rPr>
              <a:t>00</a:t>
            </a:r>
            <a:r>
              <a:rPr b="1" lang="en">
                <a:solidFill>
                  <a:schemeClr val="dk1"/>
                </a:solidFill>
                <a:highlight>
                  <a:srgbClr val="F4CCCC"/>
                </a:highlight>
                <a:latin typeface="Roboto Mono"/>
                <a:ea typeface="Roboto Mono"/>
                <a:cs typeface="Roboto Mono"/>
                <a:sym typeface="Roboto Mono"/>
              </a:rPr>
              <a:t>11</a:t>
            </a:r>
            <a:r>
              <a:rPr b="1" lang="en">
                <a:solidFill>
                  <a:schemeClr val="dk1"/>
                </a:solidFill>
                <a:highlight>
                  <a:srgbClr val="FCE5CD"/>
                </a:highlight>
                <a:latin typeface="Roboto Mono"/>
                <a:ea typeface="Roboto Mono"/>
                <a:cs typeface="Roboto Mono"/>
                <a:sym typeface="Roboto Mono"/>
              </a:rPr>
              <a:t>10</a:t>
            </a:r>
            <a:r>
              <a:rPr b="1" lang="en">
                <a:solidFill>
                  <a:schemeClr val="dk1"/>
                </a:solidFill>
                <a:highlight>
                  <a:srgbClr val="D9EAD3"/>
                </a:highlight>
                <a:latin typeface="Roboto Mono"/>
                <a:ea typeface="Roboto Mono"/>
                <a:cs typeface="Roboto Mono"/>
                <a:sym typeface="Roboto Mono"/>
              </a:rPr>
              <a:t>00</a:t>
            </a:r>
            <a:r>
              <a:rPr b="1" lang="en">
                <a:highlight>
                  <a:srgbClr val="C9DAF8"/>
                </a:highlight>
                <a:latin typeface="Roboto Mono"/>
                <a:ea typeface="Roboto Mono"/>
                <a:cs typeface="Roboto Mono"/>
                <a:sym typeface="Roboto Mono"/>
              </a:rPr>
              <a:t>011</a:t>
            </a:r>
            <a:r>
              <a:rPr b="1" lang="en">
                <a:solidFill>
                  <a:schemeClr val="dk1"/>
                </a:solidFill>
                <a:highlight>
                  <a:srgbClr val="F4CCCC"/>
                </a:highlight>
                <a:latin typeface="Roboto Mono"/>
                <a:ea typeface="Roboto Mono"/>
                <a:cs typeface="Roboto Mono"/>
                <a:sym typeface="Roboto Mono"/>
              </a:rPr>
              <a:t>11</a:t>
            </a:r>
            <a:r>
              <a:rPr b="1" lang="en">
                <a:solidFill>
                  <a:schemeClr val="dk1"/>
                </a:solidFill>
                <a:highlight>
                  <a:srgbClr val="FCE5CD"/>
                </a:highlight>
                <a:latin typeface="Roboto Mono"/>
                <a:ea typeface="Roboto Mono"/>
                <a:cs typeface="Roboto Mono"/>
                <a:sym typeface="Roboto Mono"/>
              </a:rPr>
              <a:t>10</a:t>
            </a:r>
            <a:r>
              <a:rPr b="1" lang="en">
                <a:highlight>
                  <a:srgbClr val="B4A7D6"/>
                </a:highlight>
                <a:latin typeface="Roboto Mono"/>
                <a:ea typeface="Roboto Mono"/>
                <a:cs typeface="Roboto Mono"/>
                <a:sym typeface="Roboto Mono"/>
              </a:rPr>
              <a:t>010</a:t>
            </a:r>
            <a:endParaRPr b="1">
              <a:highlight>
                <a:srgbClr val="B4A7D6"/>
              </a:highlight>
              <a:latin typeface="Roboto Mono"/>
              <a:ea typeface="Roboto Mono"/>
              <a:cs typeface="Roboto Mono"/>
              <a:sym typeface="Roboto Mon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497" name="Shape 497"/>
        <p:cNvGrpSpPr/>
        <p:nvPr/>
      </p:nvGrpSpPr>
      <p:grpSpPr>
        <a:xfrm>
          <a:off x="0" y="0"/>
          <a:ext cx="0" cy="0"/>
          <a:chOff x="0" y="0"/>
          <a:chExt cx="0" cy="0"/>
        </a:xfrm>
      </p:grpSpPr>
      <p:sp>
        <p:nvSpPr>
          <p:cNvPr id="498" name="Google Shape;498;p34"/>
          <p:cNvSpPr/>
          <p:nvPr/>
        </p:nvSpPr>
        <p:spPr>
          <a:xfrm>
            <a:off x="2072888" y="1055250"/>
            <a:ext cx="1969200" cy="411300"/>
          </a:xfrm>
          <a:prstGeom prst="parallelogram">
            <a:avLst>
              <a:gd fmla="val 11476" name="adj"/>
            </a:avLst>
          </a:prstGeom>
          <a:solidFill>
            <a:srgbClr val="EA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499" name="Google Shape;499;p34"/>
          <p:cNvSpPr/>
          <p:nvPr/>
        </p:nvSpPr>
        <p:spPr>
          <a:xfrm>
            <a:off x="3920713" y="976050"/>
            <a:ext cx="210793" cy="569709"/>
          </a:xfrm>
          <a:prstGeom prst="rect">
            <a:avLst/>
          </a:prstGeom>
        </p:spPr>
        <p:txBody>
          <a:bodyPr>
            <a:prstTxWarp prst="textPlain"/>
          </a:bodyPr>
          <a:lstStyle/>
          <a:p>
            <a:pPr lvl="0" algn="ctr"/>
            <a:r>
              <a:rPr b="1" i="1">
                <a:ln cap="flat" cmpd="sng" w="19050">
                  <a:solidFill>
                    <a:srgbClr val="CC0000"/>
                  </a:solidFill>
                  <a:prstDash val="solid"/>
                  <a:round/>
                  <a:headEnd len="sm" w="sm" type="none"/>
                  <a:tailEnd len="sm" w="sm" type="none"/>
                </a:ln>
                <a:noFill/>
                <a:latin typeface="Barlow Semi Condensed"/>
              </a:rPr>
              <a:t>1</a:t>
            </a:r>
          </a:p>
        </p:txBody>
      </p:sp>
      <p:sp>
        <p:nvSpPr>
          <p:cNvPr id="500" name="Google Shape;500;p34"/>
          <p:cNvSpPr/>
          <p:nvPr/>
        </p:nvSpPr>
        <p:spPr>
          <a:xfrm>
            <a:off x="2072888" y="1934850"/>
            <a:ext cx="1969200" cy="411300"/>
          </a:xfrm>
          <a:prstGeom prst="parallelogram">
            <a:avLst>
              <a:gd fmla="val 11476" name="adj"/>
            </a:avLst>
          </a:prstGeom>
          <a:solidFill>
            <a:srgbClr val="F9CB9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01" name="Google Shape;501;p34"/>
          <p:cNvSpPr/>
          <p:nvPr/>
        </p:nvSpPr>
        <p:spPr>
          <a:xfrm>
            <a:off x="3920713" y="1855650"/>
            <a:ext cx="385776" cy="576220"/>
          </a:xfrm>
          <a:prstGeom prst="rect">
            <a:avLst/>
          </a:prstGeom>
        </p:spPr>
        <p:txBody>
          <a:bodyPr>
            <a:prstTxWarp prst="textPlain"/>
          </a:bodyPr>
          <a:lstStyle/>
          <a:p>
            <a:pPr lvl="0" algn="ctr"/>
            <a:r>
              <a:rPr b="1" i="1">
                <a:ln cap="flat" cmpd="sng" w="19050">
                  <a:solidFill>
                    <a:srgbClr val="E69138"/>
                  </a:solidFill>
                  <a:prstDash val="solid"/>
                  <a:round/>
                  <a:headEnd len="sm" w="sm" type="none"/>
                  <a:tailEnd len="sm" w="sm" type="none"/>
                </a:ln>
                <a:noFill/>
                <a:latin typeface="Barlow Semi Condensed"/>
              </a:rPr>
              <a:t>2</a:t>
            </a:r>
          </a:p>
        </p:txBody>
      </p:sp>
      <p:sp>
        <p:nvSpPr>
          <p:cNvPr id="502" name="Google Shape;502;p34"/>
          <p:cNvSpPr/>
          <p:nvPr/>
        </p:nvSpPr>
        <p:spPr>
          <a:xfrm>
            <a:off x="2072888" y="2814450"/>
            <a:ext cx="1969200" cy="411300"/>
          </a:xfrm>
          <a:prstGeom prst="parallelogram">
            <a:avLst>
              <a:gd fmla="val 11476"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03" name="Google Shape;503;p34"/>
          <p:cNvSpPr/>
          <p:nvPr/>
        </p:nvSpPr>
        <p:spPr>
          <a:xfrm>
            <a:off x="3920713" y="2735250"/>
            <a:ext cx="380078" cy="576220"/>
          </a:xfrm>
          <a:prstGeom prst="rect">
            <a:avLst/>
          </a:prstGeom>
        </p:spPr>
        <p:txBody>
          <a:bodyPr>
            <a:prstTxWarp prst="textPlain"/>
          </a:bodyPr>
          <a:lstStyle/>
          <a:p>
            <a:pPr lvl="0" algn="ctr"/>
            <a:r>
              <a:rPr b="1" i="1">
                <a:ln cap="flat" cmpd="sng" w="19050">
                  <a:solidFill>
                    <a:srgbClr val="F1C232"/>
                  </a:solidFill>
                  <a:prstDash val="solid"/>
                  <a:round/>
                  <a:headEnd len="sm" w="sm" type="none"/>
                  <a:tailEnd len="sm" w="sm" type="none"/>
                </a:ln>
                <a:noFill/>
                <a:latin typeface="Barlow Semi Condensed"/>
              </a:rPr>
              <a:t>3</a:t>
            </a:r>
          </a:p>
        </p:txBody>
      </p:sp>
      <p:sp>
        <p:nvSpPr>
          <p:cNvPr id="504" name="Google Shape;504;p34"/>
          <p:cNvSpPr/>
          <p:nvPr/>
        </p:nvSpPr>
        <p:spPr>
          <a:xfrm>
            <a:off x="2072888" y="3694050"/>
            <a:ext cx="1969200" cy="411300"/>
          </a:xfrm>
          <a:prstGeom prst="parallelogram">
            <a:avLst>
              <a:gd fmla="val 11476" name="adj"/>
            </a:avLst>
          </a:prstGeom>
          <a:solidFill>
            <a:srgbClr val="B6D7A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05" name="Google Shape;505;p34"/>
          <p:cNvSpPr/>
          <p:nvPr/>
        </p:nvSpPr>
        <p:spPr>
          <a:xfrm>
            <a:off x="3920713" y="3614850"/>
            <a:ext cx="398798" cy="569709"/>
          </a:xfrm>
          <a:prstGeom prst="rect">
            <a:avLst/>
          </a:prstGeom>
        </p:spPr>
        <p:txBody>
          <a:bodyPr>
            <a:prstTxWarp prst="textPlain"/>
          </a:bodyPr>
          <a:lstStyle/>
          <a:p>
            <a:pPr lvl="0" algn="ctr"/>
            <a:r>
              <a:rPr b="1" i="1">
                <a:ln cap="flat" cmpd="sng" w="19050">
                  <a:solidFill>
                    <a:srgbClr val="6AA84F"/>
                  </a:solidFill>
                  <a:prstDash val="solid"/>
                  <a:round/>
                  <a:headEnd len="sm" w="sm" type="none"/>
                  <a:tailEnd len="sm" w="sm" type="none"/>
                </a:ln>
                <a:noFill/>
                <a:latin typeface="Barlow Semi Condensed"/>
              </a:rPr>
              <a:t>4</a:t>
            </a:r>
          </a:p>
        </p:txBody>
      </p:sp>
      <p:sp>
        <p:nvSpPr>
          <p:cNvPr id="506" name="Google Shape;506;p34"/>
          <p:cNvSpPr/>
          <p:nvPr/>
        </p:nvSpPr>
        <p:spPr>
          <a:xfrm>
            <a:off x="4864788" y="1055250"/>
            <a:ext cx="1969200" cy="411300"/>
          </a:xfrm>
          <a:prstGeom prst="parallelogram">
            <a:avLst>
              <a:gd fmla="val 11476" name="adj"/>
            </a:avLst>
          </a:prstGeom>
          <a:solidFill>
            <a:srgbClr val="A2C4C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07" name="Google Shape;507;p34"/>
          <p:cNvSpPr/>
          <p:nvPr/>
        </p:nvSpPr>
        <p:spPr>
          <a:xfrm>
            <a:off x="6712613" y="976050"/>
            <a:ext cx="371940" cy="575406"/>
          </a:xfrm>
          <a:prstGeom prst="rect">
            <a:avLst/>
          </a:prstGeom>
        </p:spPr>
        <p:txBody>
          <a:bodyPr>
            <a:prstTxWarp prst="textPlain"/>
          </a:bodyPr>
          <a:lstStyle/>
          <a:p>
            <a:pPr lvl="0" algn="ctr"/>
            <a:r>
              <a:rPr b="1" i="1">
                <a:ln cap="flat" cmpd="sng" w="19050">
                  <a:solidFill>
                    <a:srgbClr val="45818E"/>
                  </a:solidFill>
                  <a:prstDash val="solid"/>
                  <a:round/>
                  <a:headEnd len="sm" w="sm" type="none"/>
                  <a:tailEnd len="sm" w="sm" type="none"/>
                </a:ln>
                <a:noFill/>
                <a:latin typeface="Barlow Semi Condensed"/>
              </a:rPr>
              <a:t>5</a:t>
            </a:r>
          </a:p>
        </p:txBody>
      </p:sp>
      <p:sp>
        <p:nvSpPr>
          <p:cNvPr id="508" name="Google Shape;508;p34"/>
          <p:cNvSpPr/>
          <p:nvPr/>
        </p:nvSpPr>
        <p:spPr>
          <a:xfrm>
            <a:off x="4864788" y="1934850"/>
            <a:ext cx="1969200" cy="411300"/>
          </a:xfrm>
          <a:prstGeom prst="parallelogram">
            <a:avLst>
              <a:gd fmla="val 11476" name="adj"/>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09" name="Google Shape;509;p34"/>
          <p:cNvSpPr/>
          <p:nvPr/>
        </p:nvSpPr>
        <p:spPr>
          <a:xfrm>
            <a:off x="6712613" y="1855650"/>
            <a:ext cx="357290" cy="581917"/>
          </a:xfrm>
          <a:prstGeom prst="rect">
            <a:avLst/>
          </a:prstGeom>
        </p:spPr>
        <p:txBody>
          <a:bodyPr>
            <a:prstTxWarp prst="textPlain"/>
          </a:bodyPr>
          <a:lstStyle/>
          <a:p>
            <a:pPr lvl="0" algn="ctr"/>
            <a:r>
              <a:rPr b="1" i="1">
                <a:ln cap="flat" cmpd="sng" w="19050">
                  <a:solidFill>
                    <a:srgbClr val="3C78D8"/>
                  </a:solidFill>
                  <a:prstDash val="solid"/>
                  <a:round/>
                  <a:headEnd len="sm" w="sm" type="none"/>
                  <a:tailEnd len="sm" w="sm" type="none"/>
                </a:ln>
                <a:noFill/>
                <a:latin typeface="Barlow Semi Condensed"/>
              </a:rPr>
              <a:t>6</a:t>
            </a:r>
          </a:p>
        </p:txBody>
      </p:sp>
      <p:sp>
        <p:nvSpPr>
          <p:cNvPr id="510" name="Google Shape;510;p34"/>
          <p:cNvSpPr/>
          <p:nvPr/>
        </p:nvSpPr>
        <p:spPr>
          <a:xfrm>
            <a:off x="4864788" y="2814450"/>
            <a:ext cx="1969200" cy="411300"/>
          </a:xfrm>
          <a:prstGeom prst="parallelogram">
            <a:avLst>
              <a:gd fmla="val 11476" name="adj"/>
            </a:avLst>
          </a:prstGeom>
          <a:solidFill>
            <a:srgbClr val="B4A7D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11" name="Google Shape;511;p34"/>
          <p:cNvSpPr/>
          <p:nvPr/>
        </p:nvSpPr>
        <p:spPr>
          <a:xfrm>
            <a:off x="6712613" y="2735250"/>
            <a:ext cx="349965" cy="569709"/>
          </a:xfrm>
          <a:prstGeom prst="rect">
            <a:avLst/>
          </a:prstGeom>
        </p:spPr>
        <p:txBody>
          <a:bodyPr>
            <a:prstTxWarp prst="textPlain"/>
          </a:bodyPr>
          <a:lstStyle/>
          <a:p>
            <a:pPr lvl="0" algn="ctr"/>
            <a:r>
              <a:rPr b="1" i="1">
                <a:ln cap="flat" cmpd="sng" w="19050">
                  <a:solidFill>
                    <a:srgbClr val="674EA7"/>
                  </a:solidFill>
                  <a:prstDash val="solid"/>
                  <a:round/>
                  <a:headEnd len="sm" w="sm" type="none"/>
                  <a:tailEnd len="sm" w="sm" type="none"/>
                </a:ln>
                <a:noFill/>
                <a:latin typeface="Barlow Semi Condensed"/>
              </a:rPr>
              <a:t>7</a:t>
            </a:r>
          </a:p>
        </p:txBody>
      </p:sp>
      <p:sp>
        <p:nvSpPr>
          <p:cNvPr id="512" name="Google Shape;512;p34"/>
          <p:cNvSpPr/>
          <p:nvPr/>
        </p:nvSpPr>
        <p:spPr>
          <a:xfrm>
            <a:off x="4864788" y="3694050"/>
            <a:ext cx="1969200" cy="411300"/>
          </a:xfrm>
          <a:prstGeom prst="parallelogram">
            <a:avLst>
              <a:gd fmla="val 11476" name="adj"/>
            </a:avLst>
          </a:prstGeom>
          <a:solidFill>
            <a:srgbClr val="D5A6B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13" name="Google Shape;513;p34"/>
          <p:cNvSpPr/>
          <p:nvPr/>
        </p:nvSpPr>
        <p:spPr>
          <a:xfrm>
            <a:off x="6712613" y="3614850"/>
            <a:ext cx="364615" cy="586800"/>
          </a:xfrm>
          <a:prstGeom prst="rect">
            <a:avLst/>
          </a:prstGeom>
        </p:spPr>
        <p:txBody>
          <a:bodyPr>
            <a:prstTxWarp prst="textPlain"/>
          </a:bodyPr>
          <a:lstStyle/>
          <a:p>
            <a:pPr lvl="0" algn="ctr"/>
            <a:r>
              <a:rPr b="1" i="1">
                <a:ln cap="flat" cmpd="sng" w="19050">
                  <a:solidFill>
                    <a:srgbClr val="A64D79"/>
                  </a:solidFill>
                  <a:prstDash val="solid"/>
                  <a:round/>
                  <a:headEnd len="sm" w="sm" type="none"/>
                  <a:tailEnd len="sm" w="sm" type="none"/>
                </a:ln>
                <a:noFill/>
                <a:latin typeface="Barlow Semi Condensed"/>
              </a:rPr>
              <a:t>8</a:t>
            </a:r>
          </a:p>
        </p:txBody>
      </p:sp>
      <p:sp>
        <p:nvSpPr>
          <p:cNvPr id="514" name="Google Shape;514;p34"/>
          <p:cNvSpPr/>
          <p:nvPr/>
        </p:nvSpPr>
        <p:spPr>
          <a:xfrm>
            <a:off x="4241775" y="4487925"/>
            <a:ext cx="660432" cy="252983"/>
          </a:xfrm>
          <a:prstGeom prst="rect">
            <a:avLst/>
          </a:prstGeom>
        </p:spPr>
        <p:txBody>
          <a:bodyPr>
            <a:prstTxWarp prst="textPlain"/>
          </a:bodyPr>
          <a:lstStyle/>
          <a:p>
            <a:pPr lvl="0" algn="ctr"/>
            <a:r>
              <a:rPr b="1" i="1">
                <a:ln>
                  <a:noFill/>
                </a:ln>
                <a:solidFill>
                  <a:srgbClr val="6FA8DC"/>
                </a:solidFill>
                <a:latin typeface="Barlow Semi Condensed"/>
              </a:rPr>
              <a:t>util.h</a:t>
            </a:r>
          </a:p>
        </p:txBody>
      </p:sp>
      <p:sp>
        <p:nvSpPr>
          <p:cNvPr id="515" name="Google Shape;515;p34"/>
          <p:cNvSpPr/>
          <p:nvPr/>
        </p:nvSpPr>
        <p:spPr>
          <a:xfrm>
            <a:off x="2576827" y="304713"/>
            <a:ext cx="3990337"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HUFFMAN ENCODING</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CCCC"/>
        </a:solidFill>
      </p:bgPr>
    </p:bg>
    <p:spTree>
      <p:nvGrpSpPr>
        <p:cNvPr id="519" name="Shape 519"/>
        <p:cNvGrpSpPr/>
        <p:nvPr/>
      </p:nvGrpSpPr>
      <p:grpSpPr>
        <a:xfrm>
          <a:off x="0" y="0"/>
          <a:ext cx="0" cy="0"/>
          <a:chOff x="0" y="0"/>
          <a:chExt cx="0" cy="0"/>
        </a:xfrm>
      </p:grpSpPr>
      <p:sp>
        <p:nvSpPr>
          <p:cNvPr id="520" name="Google Shape;520;p35"/>
          <p:cNvSpPr/>
          <p:nvPr/>
        </p:nvSpPr>
        <p:spPr>
          <a:xfrm>
            <a:off x="3542688" y="2040725"/>
            <a:ext cx="1969200" cy="411300"/>
          </a:xfrm>
          <a:prstGeom prst="parallelogram">
            <a:avLst>
              <a:gd fmla="val 11476" name="adj"/>
            </a:avLst>
          </a:prstGeom>
          <a:solidFill>
            <a:srgbClr val="EA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dk1"/>
                </a:solidFill>
                <a:latin typeface="Barlow Semi Condensed"/>
                <a:ea typeface="Barlow Semi Condensed"/>
                <a:cs typeface="Barlow Semi Condensed"/>
                <a:sym typeface="Barlow Semi Condensed"/>
              </a:rPr>
              <a:t>MILESTONE</a:t>
            </a:r>
            <a:endParaRPr b="1" i="1" sz="2400">
              <a:solidFill>
                <a:schemeClr val="dk1"/>
              </a:solidFill>
              <a:latin typeface="Barlow Semi Condensed"/>
              <a:ea typeface="Barlow Semi Condensed"/>
              <a:cs typeface="Barlow Semi Condensed"/>
              <a:sym typeface="Barlow Semi Condensed"/>
            </a:endParaRPr>
          </a:p>
        </p:txBody>
      </p:sp>
      <p:sp>
        <p:nvSpPr>
          <p:cNvPr id="521" name="Google Shape;521;p35"/>
          <p:cNvSpPr/>
          <p:nvPr/>
        </p:nvSpPr>
        <p:spPr>
          <a:xfrm>
            <a:off x="5390513" y="1961525"/>
            <a:ext cx="210793" cy="569709"/>
          </a:xfrm>
          <a:prstGeom prst="rect">
            <a:avLst/>
          </a:prstGeom>
        </p:spPr>
        <p:txBody>
          <a:bodyPr>
            <a:prstTxWarp prst="textPlain"/>
          </a:bodyPr>
          <a:lstStyle/>
          <a:p>
            <a:pPr lvl="0" algn="ctr"/>
            <a:r>
              <a:rPr b="1" i="1">
                <a:ln cap="flat" cmpd="sng" w="19050">
                  <a:solidFill>
                    <a:srgbClr val="CC0000"/>
                  </a:solidFill>
                  <a:prstDash val="solid"/>
                  <a:round/>
                  <a:headEnd len="sm" w="sm" type="none"/>
                  <a:tailEnd len="sm" w="sm" type="none"/>
                </a:ln>
                <a:noFill/>
                <a:latin typeface="Barlow Semi Condensed"/>
              </a:rPr>
              <a:t>1</a:t>
            </a:r>
          </a:p>
        </p:txBody>
      </p:sp>
      <p:sp>
        <p:nvSpPr>
          <p:cNvPr id="522" name="Google Shape;522;p35"/>
          <p:cNvSpPr/>
          <p:nvPr/>
        </p:nvSpPr>
        <p:spPr>
          <a:xfrm>
            <a:off x="2546650" y="2730000"/>
            <a:ext cx="4050705" cy="501727"/>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FREQUENCY MAP</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526" name="Shape 526"/>
        <p:cNvGrpSpPr/>
        <p:nvPr/>
      </p:nvGrpSpPr>
      <p:grpSpPr>
        <a:xfrm>
          <a:off x="0" y="0"/>
          <a:ext cx="0" cy="0"/>
          <a:chOff x="0" y="0"/>
          <a:chExt cx="0" cy="0"/>
        </a:xfrm>
      </p:grpSpPr>
      <p:sp>
        <p:nvSpPr>
          <p:cNvPr id="527" name="Google Shape;527;p36"/>
          <p:cNvSpPr/>
          <p:nvPr/>
        </p:nvSpPr>
        <p:spPr>
          <a:xfrm>
            <a:off x="370900" y="276425"/>
            <a:ext cx="1969200" cy="411300"/>
          </a:xfrm>
          <a:prstGeom prst="parallelogram">
            <a:avLst>
              <a:gd fmla="val 11476" name="adj"/>
            </a:avLst>
          </a:prstGeom>
          <a:solidFill>
            <a:srgbClr val="EA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28" name="Google Shape;528;p36"/>
          <p:cNvSpPr/>
          <p:nvPr/>
        </p:nvSpPr>
        <p:spPr>
          <a:xfrm>
            <a:off x="2218726" y="197225"/>
            <a:ext cx="210793" cy="569709"/>
          </a:xfrm>
          <a:prstGeom prst="rect">
            <a:avLst/>
          </a:prstGeom>
        </p:spPr>
        <p:txBody>
          <a:bodyPr>
            <a:prstTxWarp prst="textPlain"/>
          </a:bodyPr>
          <a:lstStyle/>
          <a:p>
            <a:pPr lvl="0" algn="ctr"/>
            <a:r>
              <a:rPr b="1" i="1">
                <a:ln cap="flat" cmpd="sng" w="19050">
                  <a:solidFill>
                    <a:srgbClr val="CC0000"/>
                  </a:solidFill>
                  <a:prstDash val="solid"/>
                  <a:round/>
                  <a:headEnd len="sm" w="sm" type="none"/>
                  <a:tailEnd len="sm" w="sm" type="none"/>
                </a:ln>
                <a:noFill/>
                <a:latin typeface="Barlow Semi Condensed"/>
              </a:rPr>
              <a:t>1</a:t>
            </a:r>
          </a:p>
        </p:txBody>
      </p:sp>
      <p:sp>
        <p:nvSpPr>
          <p:cNvPr id="529" name="Google Shape;529;p36"/>
          <p:cNvSpPr/>
          <p:nvPr/>
        </p:nvSpPr>
        <p:spPr>
          <a:xfrm>
            <a:off x="3619527" y="301613"/>
            <a:ext cx="1904937"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HASHMAP</a:t>
            </a:r>
          </a:p>
        </p:txBody>
      </p:sp>
      <p:sp>
        <p:nvSpPr>
          <p:cNvPr id="530" name="Google Shape;530;p36"/>
          <p:cNvSpPr/>
          <p:nvPr/>
        </p:nvSpPr>
        <p:spPr>
          <a:xfrm>
            <a:off x="764522" y="1188500"/>
            <a:ext cx="7614957" cy="30650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KEYS ARE CHARACTERS, VALUES ARE FREQUENCIES</a:t>
            </a:r>
          </a:p>
        </p:txBody>
      </p:sp>
      <p:sp>
        <p:nvSpPr>
          <p:cNvPr id="531" name="Google Shape;531;p36"/>
          <p:cNvSpPr/>
          <p:nvPr/>
        </p:nvSpPr>
        <p:spPr>
          <a:xfrm>
            <a:off x="3866688" y="1701750"/>
            <a:ext cx="1410600" cy="411300"/>
          </a:xfrm>
          <a:prstGeom prst="rect">
            <a:avLst/>
          </a:prstGeom>
          <a:solidFill>
            <a:srgbClr val="EFEFE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Roboto Mono"/>
                <a:ea typeface="Roboto Mono"/>
                <a:cs typeface="Roboto Mono"/>
                <a:sym typeface="Roboto Mono"/>
              </a:rPr>
              <a:t>ab ab cab</a:t>
            </a:r>
            <a:endParaRPr b="1">
              <a:latin typeface="Roboto Mono"/>
              <a:ea typeface="Roboto Mono"/>
              <a:cs typeface="Roboto Mono"/>
              <a:sym typeface="Roboto Mono"/>
            </a:endParaRPr>
          </a:p>
        </p:txBody>
      </p:sp>
      <p:graphicFrame>
        <p:nvGraphicFramePr>
          <p:cNvPr id="532" name="Google Shape;532;p36"/>
          <p:cNvGraphicFramePr/>
          <p:nvPr/>
        </p:nvGraphicFramePr>
        <p:xfrm>
          <a:off x="3725550" y="2319800"/>
          <a:ext cx="3000000" cy="3000000"/>
        </p:xfrm>
        <a:graphic>
          <a:graphicData uri="http://schemas.openxmlformats.org/drawingml/2006/table">
            <a:tbl>
              <a:tblPr>
                <a:noFill/>
                <a:tableStyleId>{91E45AA0-79CB-48E7-90BD-5F0AAC9F3944}</a:tableStyleId>
              </a:tblPr>
              <a:tblGrid>
                <a:gridCol w="846450"/>
                <a:gridCol w="846450"/>
              </a:tblGrid>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KEY</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9999"/>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VALUE</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9999"/>
                    </a:solidFill>
                  </a:tcPr>
                </a:tc>
              </a:tr>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a</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3</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b</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3</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c</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1</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(space)</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2</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EOF</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1</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bl>
          </a:graphicData>
        </a:graphic>
      </p:graphicFrame>
      <p:sp>
        <p:nvSpPr>
          <p:cNvPr id="533" name="Google Shape;533;p36"/>
          <p:cNvSpPr txBox="1"/>
          <p:nvPr/>
        </p:nvSpPr>
        <p:spPr>
          <a:xfrm>
            <a:off x="703625" y="3915850"/>
            <a:ext cx="1845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k</a:t>
            </a:r>
            <a:r>
              <a:rPr b="1" i="1" lang="en">
                <a:solidFill>
                  <a:srgbClr val="6FA8DC"/>
                </a:solidFill>
                <a:latin typeface="Barlow Semi Condensed"/>
                <a:ea typeface="Barlow Semi Condensed"/>
                <a:cs typeface="Barlow Semi Condensed"/>
                <a:sym typeface="Barlow Semi Condensed"/>
              </a:rPr>
              <a:t>eep in mind, both keys and values will be ints</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u</a:t>
            </a:r>
            <a:r>
              <a:rPr b="1" i="1" lang="en">
                <a:solidFill>
                  <a:srgbClr val="6FA8DC"/>
                </a:solidFill>
                <a:latin typeface="Barlow Semi Condensed"/>
                <a:ea typeface="Barlow Semi Condensed"/>
                <a:cs typeface="Barlow Semi Condensed"/>
                <a:sym typeface="Barlow Semi Condensed"/>
              </a:rPr>
              <a:t>se ASCII</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537" name="Shape 537"/>
        <p:cNvGrpSpPr/>
        <p:nvPr/>
      </p:nvGrpSpPr>
      <p:grpSpPr>
        <a:xfrm>
          <a:off x="0" y="0"/>
          <a:ext cx="0" cy="0"/>
          <a:chOff x="0" y="0"/>
          <a:chExt cx="0" cy="0"/>
        </a:xfrm>
      </p:grpSpPr>
      <p:sp>
        <p:nvSpPr>
          <p:cNvPr id="538" name="Google Shape;538;p37"/>
          <p:cNvSpPr/>
          <p:nvPr/>
        </p:nvSpPr>
        <p:spPr>
          <a:xfrm>
            <a:off x="370900" y="276425"/>
            <a:ext cx="1969200" cy="411300"/>
          </a:xfrm>
          <a:prstGeom prst="parallelogram">
            <a:avLst>
              <a:gd fmla="val 11476" name="adj"/>
            </a:avLst>
          </a:prstGeom>
          <a:solidFill>
            <a:srgbClr val="EA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39" name="Google Shape;539;p37"/>
          <p:cNvSpPr/>
          <p:nvPr/>
        </p:nvSpPr>
        <p:spPr>
          <a:xfrm>
            <a:off x="2218726" y="197225"/>
            <a:ext cx="210793" cy="569709"/>
          </a:xfrm>
          <a:prstGeom prst="rect">
            <a:avLst/>
          </a:prstGeom>
        </p:spPr>
        <p:txBody>
          <a:bodyPr>
            <a:prstTxWarp prst="textPlain"/>
          </a:bodyPr>
          <a:lstStyle/>
          <a:p>
            <a:pPr lvl="0" algn="ctr"/>
            <a:r>
              <a:rPr b="1" i="1">
                <a:ln cap="flat" cmpd="sng" w="19050">
                  <a:solidFill>
                    <a:srgbClr val="CC0000"/>
                  </a:solidFill>
                  <a:prstDash val="solid"/>
                  <a:round/>
                  <a:headEnd len="sm" w="sm" type="none"/>
                  <a:tailEnd len="sm" w="sm" type="none"/>
                </a:ln>
                <a:noFill/>
                <a:latin typeface="Barlow Semi Condensed"/>
              </a:rPr>
              <a:t>1</a:t>
            </a:r>
          </a:p>
        </p:txBody>
      </p:sp>
      <p:sp>
        <p:nvSpPr>
          <p:cNvPr id="540" name="Google Shape;540;p37"/>
          <p:cNvSpPr/>
          <p:nvPr/>
        </p:nvSpPr>
        <p:spPr>
          <a:xfrm>
            <a:off x="2990439" y="301600"/>
            <a:ext cx="3163133"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READING CHARS</a:t>
            </a:r>
          </a:p>
        </p:txBody>
      </p:sp>
      <p:sp>
        <p:nvSpPr>
          <p:cNvPr id="541" name="Google Shape;541;p37"/>
          <p:cNvSpPr/>
          <p:nvPr/>
        </p:nvSpPr>
        <p:spPr>
          <a:xfrm>
            <a:off x="3566185" y="1074050"/>
            <a:ext cx="2011642" cy="27265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2 SITUATIONS</a:t>
            </a:r>
          </a:p>
        </p:txBody>
      </p:sp>
      <p:sp>
        <p:nvSpPr>
          <p:cNvPr id="542" name="Google Shape;542;p37"/>
          <p:cNvSpPr/>
          <p:nvPr/>
        </p:nvSpPr>
        <p:spPr>
          <a:xfrm>
            <a:off x="3866700" y="1526700"/>
            <a:ext cx="1410600" cy="411300"/>
          </a:xfrm>
          <a:prstGeom prst="rect">
            <a:avLst/>
          </a:prstGeom>
          <a:solidFill>
            <a:srgbClr val="EFEFE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Roboto Mono"/>
                <a:ea typeface="Roboto Mono"/>
                <a:cs typeface="Roboto Mono"/>
                <a:sym typeface="Roboto Mono"/>
              </a:rPr>
              <a:t>ab ab cab</a:t>
            </a:r>
            <a:endParaRPr b="1">
              <a:latin typeface="Roboto Mono"/>
              <a:ea typeface="Roboto Mono"/>
              <a:cs typeface="Roboto Mono"/>
              <a:sym typeface="Roboto Mono"/>
            </a:endParaRPr>
          </a:p>
        </p:txBody>
      </p:sp>
      <p:sp>
        <p:nvSpPr>
          <p:cNvPr id="543" name="Google Shape;543;p37"/>
          <p:cNvSpPr/>
          <p:nvPr/>
        </p:nvSpPr>
        <p:spPr>
          <a:xfrm>
            <a:off x="2179602" y="2326800"/>
            <a:ext cx="854928" cy="35286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EA9999"/>
                </a:solidFill>
                <a:latin typeface="Barlow Semi Condensed"/>
              </a:rPr>
              <a:t>FILE</a:t>
            </a:r>
          </a:p>
        </p:txBody>
      </p:sp>
      <p:sp>
        <p:nvSpPr>
          <p:cNvPr id="544" name="Google Shape;544;p37"/>
          <p:cNvSpPr/>
          <p:nvPr/>
        </p:nvSpPr>
        <p:spPr>
          <a:xfrm>
            <a:off x="5821377" y="2326800"/>
            <a:ext cx="1431097"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EA9999"/>
                </a:solidFill>
                <a:latin typeface="Barlow Semi Condensed"/>
              </a:rPr>
              <a:t>STRING</a:t>
            </a:r>
          </a:p>
        </p:txBody>
      </p:sp>
      <p:sp>
        <p:nvSpPr>
          <p:cNvPr id="545" name="Google Shape;545;p37"/>
          <p:cNvSpPr/>
          <p:nvPr/>
        </p:nvSpPr>
        <p:spPr>
          <a:xfrm>
            <a:off x="1138875" y="2811225"/>
            <a:ext cx="2936400" cy="960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rPr lang="en">
                <a:latin typeface="Roboto Mono"/>
                <a:ea typeface="Roboto Mono"/>
                <a:cs typeface="Roboto Mono"/>
                <a:sym typeface="Roboto Mono"/>
              </a:rPr>
              <a:t>i</a:t>
            </a:r>
            <a:r>
              <a:rPr lang="en">
                <a:latin typeface="Roboto Mono"/>
                <a:ea typeface="Roboto Mono"/>
                <a:cs typeface="Roboto Mono"/>
                <a:sym typeface="Roboto Mono"/>
              </a:rPr>
              <a:t>fstream inFS(filename);</a:t>
            </a:r>
            <a:endParaRPr>
              <a:latin typeface="Roboto Mono"/>
              <a:ea typeface="Roboto Mono"/>
              <a:cs typeface="Roboto Mono"/>
              <a:sym typeface="Roboto Mono"/>
            </a:endParaRPr>
          </a:p>
          <a:p>
            <a:pPr indent="0" lvl="0" marL="0" rtl="0" algn="just">
              <a:spcBef>
                <a:spcPts val="0"/>
              </a:spcBef>
              <a:spcAft>
                <a:spcPts val="0"/>
              </a:spcAft>
              <a:buNone/>
            </a:pPr>
            <a:r>
              <a:rPr lang="en">
                <a:latin typeface="Roboto Mono"/>
                <a:ea typeface="Roboto Mono"/>
                <a:cs typeface="Roboto Mono"/>
                <a:sym typeface="Roboto Mono"/>
              </a:rPr>
              <a:t>c</a:t>
            </a:r>
            <a:r>
              <a:rPr lang="en">
                <a:latin typeface="Roboto Mono"/>
                <a:ea typeface="Roboto Mono"/>
                <a:cs typeface="Roboto Mono"/>
                <a:sym typeface="Roboto Mono"/>
              </a:rPr>
              <a:t>har c;</a:t>
            </a:r>
            <a:endParaRPr>
              <a:latin typeface="Roboto Mono"/>
              <a:ea typeface="Roboto Mono"/>
              <a:cs typeface="Roboto Mono"/>
              <a:sym typeface="Roboto Mono"/>
            </a:endParaRPr>
          </a:p>
          <a:p>
            <a:pPr indent="0" lvl="0" marL="0" rtl="0" algn="just">
              <a:spcBef>
                <a:spcPts val="0"/>
              </a:spcBef>
              <a:spcAft>
                <a:spcPts val="0"/>
              </a:spcAft>
              <a:buNone/>
            </a:pPr>
            <a:r>
              <a:rPr lang="en">
                <a:latin typeface="Roboto Mono"/>
                <a:ea typeface="Roboto Mono"/>
                <a:cs typeface="Roboto Mono"/>
                <a:sym typeface="Roboto Mono"/>
              </a:rPr>
              <a:t>w</a:t>
            </a:r>
            <a:r>
              <a:rPr lang="en">
                <a:latin typeface="Roboto Mono"/>
                <a:ea typeface="Roboto Mono"/>
                <a:cs typeface="Roboto Mono"/>
                <a:sym typeface="Roboto Mono"/>
              </a:rPr>
              <a:t>hile (</a:t>
            </a:r>
            <a:r>
              <a:rPr lang="en">
                <a:highlight>
                  <a:srgbClr val="F4CCCC"/>
                </a:highlight>
                <a:latin typeface="Roboto Mono"/>
                <a:ea typeface="Roboto Mono"/>
                <a:cs typeface="Roboto Mono"/>
                <a:sym typeface="Roboto Mono"/>
              </a:rPr>
              <a:t>inFS.get(c)</a:t>
            </a:r>
            <a:r>
              <a:rPr lang="en">
                <a:latin typeface="Roboto Mono"/>
                <a:ea typeface="Roboto Mono"/>
                <a:cs typeface="Roboto Mono"/>
                <a:sym typeface="Roboto Mono"/>
              </a:rPr>
              <a:t>) {...}</a:t>
            </a:r>
            <a:endParaRPr>
              <a:latin typeface="Roboto Mono"/>
              <a:ea typeface="Roboto Mono"/>
              <a:cs typeface="Roboto Mono"/>
              <a:sym typeface="Roboto Mono"/>
            </a:endParaRPr>
          </a:p>
        </p:txBody>
      </p:sp>
      <p:sp>
        <p:nvSpPr>
          <p:cNvPr id="546" name="Google Shape;546;p37"/>
          <p:cNvSpPr/>
          <p:nvPr/>
        </p:nvSpPr>
        <p:spPr>
          <a:xfrm>
            <a:off x="5068725" y="2815250"/>
            <a:ext cx="2936400" cy="960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rPr lang="en">
                <a:latin typeface="Roboto Mono"/>
                <a:ea typeface="Roboto Mono"/>
                <a:cs typeface="Roboto Mono"/>
                <a:sym typeface="Roboto Mono"/>
              </a:rPr>
              <a:t>for (</a:t>
            </a:r>
            <a:r>
              <a:rPr lang="en">
                <a:highlight>
                  <a:srgbClr val="F4CCCC"/>
                </a:highlight>
                <a:latin typeface="Roboto Mono"/>
                <a:ea typeface="Roboto Mono"/>
                <a:cs typeface="Roboto Mono"/>
                <a:sym typeface="Roboto Mono"/>
              </a:rPr>
              <a:t>char c : str</a:t>
            </a:r>
            <a:r>
              <a:rPr lang="en">
                <a:latin typeface="Roboto Mono"/>
                <a:ea typeface="Roboto Mono"/>
                <a:cs typeface="Roboto Mono"/>
                <a:sym typeface="Roboto Mono"/>
              </a:rPr>
              <a:t>) {...}</a:t>
            </a:r>
            <a:endParaRPr>
              <a:latin typeface="Roboto Mono"/>
              <a:ea typeface="Roboto Mono"/>
              <a:cs typeface="Roboto Mono"/>
              <a:sym typeface="Roboto Mono"/>
            </a:endParaRPr>
          </a:p>
        </p:txBody>
      </p:sp>
      <p:sp>
        <p:nvSpPr>
          <p:cNvPr id="547" name="Google Shape;547;p37"/>
          <p:cNvSpPr txBox="1"/>
          <p:nvPr/>
        </p:nvSpPr>
        <p:spPr>
          <a:xfrm>
            <a:off x="1009350" y="4064225"/>
            <a:ext cx="71253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if isFile is true, filename is an actual filename</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o</a:t>
            </a:r>
            <a:r>
              <a:rPr b="1" i="1" lang="en">
                <a:solidFill>
                  <a:srgbClr val="6FA8DC"/>
                </a:solidFill>
                <a:latin typeface="Barlow Semi Condensed"/>
                <a:ea typeface="Barlow Semi Condensed"/>
                <a:cs typeface="Barlow Semi Condensed"/>
                <a:sym typeface="Barlow Semi Condensed"/>
              </a:rPr>
              <a:t>therwise, treat filename as a string variable</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551" name="Shape 551"/>
        <p:cNvGrpSpPr/>
        <p:nvPr/>
      </p:nvGrpSpPr>
      <p:grpSpPr>
        <a:xfrm>
          <a:off x="0" y="0"/>
          <a:ext cx="0" cy="0"/>
          <a:chOff x="0" y="0"/>
          <a:chExt cx="0" cy="0"/>
        </a:xfrm>
      </p:grpSpPr>
      <p:sp>
        <p:nvSpPr>
          <p:cNvPr id="552" name="Google Shape;552;p38"/>
          <p:cNvSpPr/>
          <p:nvPr/>
        </p:nvSpPr>
        <p:spPr>
          <a:xfrm>
            <a:off x="370900" y="276425"/>
            <a:ext cx="1969200" cy="411300"/>
          </a:xfrm>
          <a:prstGeom prst="parallelogram">
            <a:avLst>
              <a:gd fmla="val 11476" name="adj"/>
            </a:avLst>
          </a:prstGeom>
          <a:solidFill>
            <a:srgbClr val="EA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53" name="Google Shape;553;p38"/>
          <p:cNvSpPr/>
          <p:nvPr/>
        </p:nvSpPr>
        <p:spPr>
          <a:xfrm>
            <a:off x="2218726" y="197225"/>
            <a:ext cx="210793" cy="569709"/>
          </a:xfrm>
          <a:prstGeom prst="rect">
            <a:avLst/>
          </a:prstGeom>
        </p:spPr>
        <p:txBody>
          <a:bodyPr>
            <a:prstTxWarp prst="textPlain"/>
          </a:bodyPr>
          <a:lstStyle/>
          <a:p>
            <a:pPr lvl="0" algn="ctr"/>
            <a:r>
              <a:rPr b="1" i="1">
                <a:ln cap="flat" cmpd="sng" w="19050">
                  <a:solidFill>
                    <a:srgbClr val="CC0000"/>
                  </a:solidFill>
                  <a:prstDash val="solid"/>
                  <a:round/>
                  <a:headEnd len="sm" w="sm" type="none"/>
                  <a:tailEnd len="sm" w="sm" type="none"/>
                </a:ln>
                <a:noFill/>
                <a:latin typeface="Barlow Semi Condensed"/>
              </a:rPr>
              <a:t>1</a:t>
            </a:r>
          </a:p>
        </p:txBody>
      </p:sp>
      <p:sp>
        <p:nvSpPr>
          <p:cNvPr id="554" name="Google Shape;554;p38"/>
          <p:cNvSpPr/>
          <p:nvPr/>
        </p:nvSpPr>
        <p:spPr>
          <a:xfrm>
            <a:off x="3025714" y="301613"/>
            <a:ext cx="3092561"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SPECIAL CHARS</a:t>
            </a:r>
          </a:p>
        </p:txBody>
      </p:sp>
      <p:sp>
        <p:nvSpPr>
          <p:cNvPr id="555" name="Google Shape;555;p38"/>
          <p:cNvSpPr/>
          <p:nvPr/>
        </p:nvSpPr>
        <p:spPr>
          <a:xfrm>
            <a:off x="2623347" y="1865148"/>
            <a:ext cx="3897304" cy="38200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EA9999"/>
                </a:solidFill>
                <a:latin typeface="Barlow Semi Condensed"/>
              </a:rPr>
              <a:t>PSEUDO_EOF = 256</a:t>
            </a:r>
          </a:p>
        </p:txBody>
      </p:sp>
      <p:sp>
        <p:nvSpPr>
          <p:cNvPr id="556" name="Google Shape;556;p38"/>
          <p:cNvSpPr/>
          <p:nvPr/>
        </p:nvSpPr>
        <p:spPr>
          <a:xfrm>
            <a:off x="2579126" y="3128970"/>
            <a:ext cx="3985746" cy="38200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EA9999"/>
                </a:solidFill>
                <a:latin typeface="Barlow Semi Condensed"/>
              </a:rPr>
              <a:t>NOT_A_CHAR = 257</a:t>
            </a:r>
          </a:p>
        </p:txBody>
      </p:sp>
      <p:sp>
        <p:nvSpPr>
          <p:cNvPr id="557" name="Google Shape;557;p38"/>
          <p:cNvSpPr/>
          <p:nvPr/>
        </p:nvSpPr>
        <p:spPr>
          <a:xfrm>
            <a:off x="1873785" y="2373600"/>
            <a:ext cx="5396447" cy="30650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AT END OF STRING, ADD THIS TO MAP</a:t>
            </a:r>
          </a:p>
        </p:txBody>
      </p:sp>
      <p:sp>
        <p:nvSpPr>
          <p:cNvPr id="558" name="Google Shape;558;p38"/>
          <p:cNvSpPr/>
          <p:nvPr/>
        </p:nvSpPr>
        <p:spPr>
          <a:xfrm>
            <a:off x="3092747" y="3623525"/>
            <a:ext cx="2958520" cy="27265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USE IN MILESTONE 2</a:t>
            </a: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562" name="Shape 562"/>
        <p:cNvGrpSpPr/>
        <p:nvPr/>
      </p:nvGrpSpPr>
      <p:grpSpPr>
        <a:xfrm>
          <a:off x="0" y="0"/>
          <a:ext cx="0" cy="0"/>
          <a:chOff x="0" y="0"/>
          <a:chExt cx="0" cy="0"/>
        </a:xfrm>
      </p:grpSpPr>
      <p:sp>
        <p:nvSpPr>
          <p:cNvPr id="563" name="Google Shape;563;p39"/>
          <p:cNvSpPr/>
          <p:nvPr/>
        </p:nvSpPr>
        <p:spPr>
          <a:xfrm>
            <a:off x="3455188" y="2040725"/>
            <a:ext cx="1969200" cy="411300"/>
          </a:xfrm>
          <a:prstGeom prst="parallelogram">
            <a:avLst>
              <a:gd fmla="val 11476" name="adj"/>
            </a:avLst>
          </a:prstGeom>
          <a:solidFill>
            <a:srgbClr val="F9CB9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dk1"/>
                </a:solidFill>
                <a:latin typeface="Barlow Semi Condensed"/>
                <a:ea typeface="Barlow Semi Condensed"/>
                <a:cs typeface="Barlow Semi Condensed"/>
                <a:sym typeface="Barlow Semi Condensed"/>
              </a:rPr>
              <a:t>MILESTONE</a:t>
            </a:r>
            <a:endParaRPr b="1" i="1" sz="2400">
              <a:solidFill>
                <a:schemeClr val="dk1"/>
              </a:solidFill>
              <a:latin typeface="Barlow Semi Condensed"/>
              <a:ea typeface="Barlow Semi Condensed"/>
              <a:cs typeface="Barlow Semi Condensed"/>
              <a:sym typeface="Barlow Semi Condensed"/>
            </a:endParaRPr>
          </a:p>
        </p:txBody>
      </p:sp>
      <p:sp>
        <p:nvSpPr>
          <p:cNvPr id="564" name="Google Shape;564;p39"/>
          <p:cNvSpPr/>
          <p:nvPr/>
        </p:nvSpPr>
        <p:spPr>
          <a:xfrm>
            <a:off x="5303013" y="1961525"/>
            <a:ext cx="385776" cy="576220"/>
          </a:xfrm>
          <a:prstGeom prst="rect">
            <a:avLst/>
          </a:prstGeom>
        </p:spPr>
        <p:txBody>
          <a:bodyPr>
            <a:prstTxWarp prst="textPlain"/>
          </a:bodyPr>
          <a:lstStyle/>
          <a:p>
            <a:pPr lvl="0" algn="ctr"/>
            <a:r>
              <a:rPr b="1" i="1">
                <a:ln cap="flat" cmpd="sng" w="19050">
                  <a:solidFill>
                    <a:srgbClr val="E69138"/>
                  </a:solidFill>
                  <a:prstDash val="solid"/>
                  <a:round/>
                  <a:headEnd len="sm" w="sm" type="none"/>
                  <a:tailEnd len="sm" w="sm" type="none"/>
                </a:ln>
                <a:noFill/>
                <a:latin typeface="Barlow Semi Condensed"/>
              </a:rPr>
              <a:t>2</a:t>
            </a:r>
          </a:p>
        </p:txBody>
      </p:sp>
      <p:sp>
        <p:nvSpPr>
          <p:cNvPr id="565" name="Google Shape;565;p39"/>
          <p:cNvSpPr/>
          <p:nvPr/>
        </p:nvSpPr>
        <p:spPr>
          <a:xfrm>
            <a:off x="2639088" y="2736725"/>
            <a:ext cx="3865818" cy="44632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ENCODING TREE</a:t>
            </a: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569" name="Shape 569"/>
        <p:cNvGrpSpPr/>
        <p:nvPr/>
      </p:nvGrpSpPr>
      <p:grpSpPr>
        <a:xfrm>
          <a:off x="0" y="0"/>
          <a:ext cx="0" cy="0"/>
          <a:chOff x="0" y="0"/>
          <a:chExt cx="0" cy="0"/>
        </a:xfrm>
      </p:grpSpPr>
      <p:sp>
        <p:nvSpPr>
          <p:cNvPr id="570" name="Google Shape;570;p40"/>
          <p:cNvSpPr/>
          <p:nvPr/>
        </p:nvSpPr>
        <p:spPr>
          <a:xfrm>
            <a:off x="370900" y="276425"/>
            <a:ext cx="1969200" cy="411300"/>
          </a:xfrm>
          <a:prstGeom prst="parallelogram">
            <a:avLst>
              <a:gd fmla="val 11476" name="adj"/>
            </a:avLst>
          </a:prstGeom>
          <a:solidFill>
            <a:srgbClr val="F9CB9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71" name="Google Shape;571;p40"/>
          <p:cNvSpPr/>
          <p:nvPr/>
        </p:nvSpPr>
        <p:spPr>
          <a:xfrm>
            <a:off x="2218726" y="197225"/>
            <a:ext cx="385776" cy="576220"/>
          </a:xfrm>
          <a:prstGeom prst="rect">
            <a:avLst/>
          </a:prstGeom>
        </p:spPr>
        <p:txBody>
          <a:bodyPr>
            <a:prstTxWarp prst="textPlain"/>
          </a:bodyPr>
          <a:lstStyle/>
          <a:p>
            <a:pPr lvl="0" algn="ctr"/>
            <a:r>
              <a:rPr b="1" i="1">
                <a:ln cap="flat" cmpd="sng" w="19050">
                  <a:solidFill>
                    <a:srgbClr val="E69138"/>
                  </a:solidFill>
                  <a:prstDash val="solid"/>
                  <a:round/>
                  <a:headEnd len="sm" w="sm" type="none"/>
                  <a:tailEnd len="sm" w="sm" type="none"/>
                </a:ln>
                <a:noFill/>
                <a:latin typeface="Barlow Semi Condensed"/>
              </a:rPr>
              <a:t>2</a:t>
            </a:r>
          </a:p>
        </p:txBody>
      </p:sp>
      <p:sp>
        <p:nvSpPr>
          <p:cNvPr id="572" name="Google Shape;572;p40"/>
          <p:cNvSpPr/>
          <p:nvPr/>
        </p:nvSpPr>
        <p:spPr>
          <a:xfrm>
            <a:off x="3036814" y="304613"/>
            <a:ext cx="3070382"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HUFFMAN NODE</a:t>
            </a:r>
          </a:p>
        </p:txBody>
      </p:sp>
      <p:sp>
        <p:nvSpPr>
          <p:cNvPr id="573" name="Google Shape;573;p40"/>
          <p:cNvSpPr/>
          <p:nvPr/>
        </p:nvSpPr>
        <p:spPr>
          <a:xfrm>
            <a:off x="3117450" y="1675125"/>
            <a:ext cx="2908800" cy="1860000"/>
          </a:xfrm>
          <a:prstGeom prst="roundRect">
            <a:avLst>
              <a:gd fmla="val 5434" name="adj"/>
            </a:avLst>
          </a:prstGeom>
          <a:solidFill>
            <a:srgbClr val="EFEFEF"/>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0"/>
          <p:cNvSpPr/>
          <p:nvPr/>
        </p:nvSpPr>
        <p:spPr>
          <a:xfrm>
            <a:off x="3368700" y="2222100"/>
            <a:ext cx="2406600" cy="11916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solidFill>
                  <a:srgbClr val="FFFFFF"/>
                </a:solidFill>
                <a:latin typeface="Roboto Mono"/>
                <a:ea typeface="Roboto Mono"/>
                <a:cs typeface="Roboto Mono"/>
                <a:sym typeface="Roboto Mono"/>
              </a:rPr>
              <a:t>int character;</a:t>
            </a:r>
            <a:endParaRPr sz="1500">
              <a:solidFill>
                <a:srgbClr val="FFFFFF"/>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500">
                <a:solidFill>
                  <a:srgbClr val="FFFFFF"/>
                </a:solidFill>
                <a:latin typeface="Roboto Mono"/>
                <a:ea typeface="Roboto Mono"/>
                <a:cs typeface="Roboto Mono"/>
                <a:sym typeface="Roboto Mono"/>
              </a:rPr>
              <a:t>int count;</a:t>
            </a:r>
            <a:endParaRPr sz="1500">
              <a:solidFill>
                <a:srgbClr val="FFFFFF"/>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500">
                <a:solidFill>
                  <a:srgbClr val="FFFFFF"/>
                </a:solidFill>
                <a:latin typeface="Roboto Mono"/>
                <a:ea typeface="Roboto Mono"/>
                <a:cs typeface="Roboto Mono"/>
                <a:sym typeface="Roboto Mono"/>
              </a:rPr>
              <a:t>HuffmanNode* zero;</a:t>
            </a:r>
            <a:endParaRPr sz="1500">
              <a:solidFill>
                <a:srgbClr val="FFFFFF"/>
              </a:solidFill>
              <a:latin typeface="Roboto Mono"/>
              <a:ea typeface="Roboto Mono"/>
              <a:cs typeface="Roboto Mono"/>
              <a:sym typeface="Roboto Mono"/>
            </a:endParaRPr>
          </a:p>
          <a:p>
            <a:pPr indent="0" lvl="0" marL="0" rtl="0" algn="l">
              <a:spcBef>
                <a:spcPts val="0"/>
              </a:spcBef>
              <a:spcAft>
                <a:spcPts val="0"/>
              </a:spcAft>
              <a:buNone/>
            </a:pPr>
            <a:r>
              <a:rPr lang="en" sz="1500">
                <a:solidFill>
                  <a:srgbClr val="FFFFFF"/>
                </a:solidFill>
                <a:latin typeface="Roboto Mono"/>
                <a:ea typeface="Roboto Mono"/>
                <a:cs typeface="Roboto Mono"/>
                <a:sym typeface="Roboto Mono"/>
              </a:rPr>
              <a:t>HuffmanNode* one;</a:t>
            </a:r>
            <a:endParaRPr sz="1500">
              <a:solidFill>
                <a:srgbClr val="FFFFFF"/>
              </a:solidFill>
              <a:latin typeface="Roboto Mono"/>
              <a:ea typeface="Roboto Mono"/>
              <a:cs typeface="Roboto Mono"/>
              <a:sym typeface="Roboto Mono"/>
            </a:endParaRPr>
          </a:p>
        </p:txBody>
      </p:sp>
      <p:sp>
        <p:nvSpPr>
          <p:cNvPr id="575" name="Google Shape;575;p40"/>
          <p:cNvSpPr/>
          <p:nvPr/>
        </p:nvSpPr>
        <p:spPr>
          <a:xfrm>
            <a:off x="3805800" y="1801150"/>
            <a:ext cx="1532100" cy="312300"/>
          </a:xfrm>
          <a:prstGeom prst="rect">
            <a:avLst/>
          </a:prstGeom>
          <a:solidFill>
            <a:srgbClr val="D9D9D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Roboto Mono"/>
                <a:ea typeface="Roboto Mono"/>
                <a:cs typeface="Roboto Mono"/>
                <a:sym typeface="Roboto Mono"/>
              </a:rPr>
              <a:t>HuffmanNode</a:t>
            </a:r>
            <a:endParaRPr b="1">
              <a:solidFill>
                <a:srgbClr val="000000"/>
              </a:solidFill>
              <a:latin typeface="Roboto Mono"/>
              <a:ea typeface="Roboto Mono"/>
              <a:cs typeface="Roboto Mono"/>
              <a:sym typeface="Roboto Mono"/>
            </a:endParaRPr>
          </a:p>
        </p:txBody>
      </p:sp>
      <p:sp>
        <p:nvSpPr>
          <p:cNvPr id="576" name="Google Shape;576;p40"/>
          <p:cNvSpPr txBox="1"/>
          <p:nvPr/>
        </p:nvSpPr>
        <p:spPr>
          <a:xfrm>
            <a:off x="2635350" y="3696375"/>
            <a:ext cx="38733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n</a:t>
            </a:r>
            <a:r>
              <a:rPr b="1" i="1" lang="en">
                <a:solidFill>
                  <a:srgbClr val="6FA8DC"/>
                </a:solidFill>
                <a:latin typeface="Barlow Semi Condensed"/>
                <a:ea typeface="Barlow Semi Condensed"/>
                <a:cs typeface="Barlow Semi Condensed"/>
                <a:sym typeface="Barlow Semi Condensed"/>
              </a:rPr>
              <a:t>otice that this is a </a:t>
            </a:r>
            <a:r>
              <a:rPr b="1" i="1" lang="en" u="sng">
                <a:solidFill>
                  <a:srgbClr val="6FA8DC"/>
                </a:solidFill>
                <a:latin typeface="Barlow Semi Condensed"/>
                <a:ea typeface="Barlow Semi Condensed"/>
                <a:cs typeface="Barlow Semi Condensed"/>
                <a:sym typeface="Barlow Semi Condensed"/>
              </a:rPr>
              <a:t>binary tree</a:t>
            </a:r>
            <a:r>
              <a:rPr b="1" i="1" lang="en">
                <a:solidFill>
                  <a:srgbClr val="6FA8DC"/>
                </a:solidFill>
                <a:latin typeface="Barlow Semi Condensed"/>
                <a:ea typeface="Barlow Semi Condensed"/>
                <a:cs typeface="Barlow Semi Condensed"/>
                <a:sym typeface="Barlow Semi Condensed"/>
              </a:rPr>
              <a:t> node</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Think of zero as left</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Think of one as right</a:t>
            </a:r>
            <a:endParaRPr b="1" i="1">
              <a:solidFill>
                <a:srgbClr val="6FA8DC"/>
              </a:solidFill>
              <a:latin typeface="Barlow Semi Condensed"/>
              <a:ea typeface="Barlow Semi Condensed"/>
              <a:cs typeface="Barlow Semi Condensed"/>
              <a:sym typeface="Barlow Semi Condensed"/>
            </a:endParaRPr>
          </a:p>
        </p:txBody>
      </p:sp>
      <p:pic>
        <p:nvPicPr>
          <p:cNvPr id="577" name="Google Shape;577;p40"/>
          <p:cNvPicPr preferRelativeResize="0"/>
          <p:nvPr/>
        </p:nvPicPr>
        <p:blipFill>
          <a:blip r:embed="rId3">
            <a:alphaModFix/>
          </a:blip>
          <a:stretch>
            <a:fillRect/>
          </a:stretch>
        </p:blipFill>
        <p:spPr>
          <a:xfrm>
            <a:off x="6765325" y="197225"/>
            <a:ext cx="2041500" cy="1322875"/>
          </a:xfrm>
          <a:prstGeom prst="rect">
            <a:avLst/>
          </a:prstGeom>
          <a:noFill/>
          <a:ln cap="flat" cmpd="sng" w="9525">
            <a:solidFill>
              <a:schemeClr val="dk1"/>
            </a:solidFill>
            <a:prstDash val="solid"/>
            <a:round/>
            <a:headEnd len="sm" w="sm" type="none"/>
            <a:tailEnd len="sm" w="sm" type="none"/>
          </a:ln>
        </p:spPr>
      </p:pic>
      <p:sp>
        <p:nvSpPr>
          <p:cNvPr id="578" name="Google Shape;578;p40"/>
          <p:cNvSpPr/>
          <p:nvPr/>
        </p:nvSpPr>
        <p:spPr>
          <a:xfrm>
            <a:off x="4159901" y="773450"/>
            <a:ext cx="824199"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TREES</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582" name="Shape 582"/>
        <p:cNvGrpSpPr/>
        <p:nvPr/>
      </p:nvGrpSpPr>
      <p:grpSpPr>
        <a:xfrm>
          <a:off x="0" y="0"/>
          <a:ext cx="0" cy="0"/>
          <a:chOff x="0" y="0"/>
          <a:chExt cx="0" cy="0"/>
        </a:xfrm>
      </p:grpSpPr>
      <p:sp>
        <p:nvSpPr>
          <p:cNvPr id="583" name="Google Shape;583;p41"/>
          <p:cNvSpPr/>
          <p:nvPr/>
        </p:nvSpPr>
        <p:spPr>
          <a:xfrm>
            <a:off x="370900" y="276425"/>
            <a:ext cx="1969200" cy="411300"/>
          </a:xfrm>
          <a:prstGeom prst="parallelogram">
            <a:avLst>
              <a:gd fmla="val 11476" name="adj"/>
            </a:avLst>
          </a:prstGeom>
          <a:solidFill>
            <a:srgbClr val="F9CB9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584" name="Google Shape;584;p41"/>
          <p:cNvSpPr/>
          <p:nvPr/>
        </p:nvSpPr>
        <p:spPr>
          <a:xfrm>
            <a:off x="2218726" y="197225"/>
            <a:ext cx="385776" cy="576220"/>
          </a:xfrm>
          <a:prstGeom prst="rect">
            <a:avLst/>
          </a:prstGeom>
        </p:spPr>
        <p:txBody>
          <a:bodyPr>
            <a:prstTxWarp prst="textPlain"/>
          </a:bodyPr>
          <a:lstStyle/>
          <a:p>
            <a:pPr lvl="0" algn="ctr"/>
            <a:r>
              <a:rPr b="1" i="1">
                <a:ln cap="flat" cmpd="sng" w="19050">
                  <a:solidFill>
                    <a:srgbClr val="E69138"/>
                  </a:solidFill>
                  <a:prstDash val="solid"/>
                  <a:round/>
                  <a:headEnd len="sm" w="sm" type="none"/>
                  <a:tailEnd len="sm" w="sm" type="none"/>
                </a:ln>
                <a:noFill/>
                <a:latin typeface="Barlow Semi Condensed"/>
              </a:rPr>
              <a:t>2</a:t>
            </a:r>
          </a:p>
        </p:txBody>
      </p:sp>
      <p:sp>
        <p:nvSpPr>
          <p:cNvPr id="585" name="Google Shape;585;p41"/>
          <p:cNvSpPr/>
          <p:nvPr/>
        </p:nvSpPr>
        <p:spPr>
          <a:xfrm>
            <a:off x="2962202" y="315838"/>
            <a:ext cx="3219591" cy="406297"/>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PRIORITY QUEUE</a:t>
            </a:r>
          </a:p>
        </p:txBody>
      </p:sp>
      <p:sp>
        <p:nvSpPr>
          <p:cNvPr id="586" name="Google Shape;586;p41"/>
          <p:cNvSpPr/>
          <p:nvPr/>
        </p:nvSpPr>
        <p:spPr>
          <a:xfrm>
            <a:off x="3960201" y="773450"/>
            <a:ext cx="1223598"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CONCEPT</a:t>
            </a:r>
          </a:p>
        </p:txBody>
      </p:sp>
      <p:sp>
        <p:nvSpPr>
          <p:cNvPr id="587" name="Google Shape;587;p41"/>
          <p:cNvSpPr/>
          <p:nvPr/>
        </p:nvSpPr>
        <p:spPr>
          <a:xfrm>
            <a:off x="4225200" y="1326413"/>
            <a:ext cx="707100" cy="707100"/>
          </a:xfrm>
          <a:prstGeom prst="ellipse">
            <a:avLst/>
          </a:pr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1"/>
          <p:cNvSpPr/>
          <p:nvPr/>
        </p:nvSpPr>
        <p:spPr>
          <a:xfrm>
            <a:off x="4343927" y="1445139"/>
            <a:ext cx="469500" cy="469500"/>
          </a:xfrm>
          <a:prstGeom prst="plus">
            <a:avLst>
              <a:gd fmla="val 35702"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1"/>
          <p:cNvSpPr/>
          <p:nvPr/>
        </p:nvSpPr>
        <p:spPr>
          <a:xfrm rot="5400000">
            <a:off x="4455895" y="920390"/>
            <a:ext cx="154800" cy="2868300"/>
          </a:xfrm>
          <a:prstGeom prst="triangle">
            <a:avLst>
              <a:gd fmla="val 50000" name="adj"/>
            </a:avLst>
          </a:prstGeom>
          <a:gradFill>
            <a:gsLst>
              <a:gs pos="0">
                <a:srgbClr val="CC0000"/>
              </a:gs>
              <a:gs pos="35000">
                <a:srgbClr val="E69138"/>
              </a:gs>
              <a:gs pos="68000">
                <a:srgbClr val="F1C232"/>
              </a:gs>
              <a:gs pos="100000">
                <a:srgbClr val="6AA84F"/>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1"/>
          <p:cNvSpPr/>
          <p:nvPr/>
        </p:nvSpPr>
        <p:spPr>
          <a:xfrm>
            <a:off x="2792952" y="2178100"/>
            <a:ext cx="130558" cy="35286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CC0000"/>
                </a:solidFill>
                <a:latin typeface="Barlow Semi Condensed"/>
              </a:rPr>
              <a:t>1</a:t>
            </a:r>
          </a:p>
        </p:txBody>
      </p:sp>
      <p:sp>
        <p:nvSpPr>
          <p:cNvPr id="591" name="Google Shape;591;p41"/>
          <p:cNvSpPr/>
          <p:nvPr/>
        </p:nvSpPr>
        <p:spPr>
          <a:xfrm>
            <a:off x="6143102" y="2178100"/>
            <a:ext cx="221293" cy="360424"/>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6AA84F"/>
                </a:solidFill>
                <a:latin typeface="Barlow Semi Condensed"/>
              </a:rPr>
              <a:t>6</a:t>
            </a:r>
          </a:p>
        </p:txBody>
      </p:sp>
      <p:sp>
        <p:nvSpPr>
          <p:cNvPr id="592" name="Google Shape;592;p41"/>
          <p:cNvSpPr/>
          <p:nvPr/>
        </p:nvSpPr>
        <p:spPr>
          <a:xfrm>
            <a:off x="5780300" y="1940763"/>
            <a:ext cx="946876" cy="15480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small fever</a:t>
            </a:r>
          </a:p>
        </p:txBody>
      </p:sp>
      <p:sp>
        <p:nvSpPr>
          <p:cNvPr id="593" name="Google Shape;593;p41"/>
          <p:cNvSpPr/>
          <p:nvPr/>
        </p:nvSpPr>
        <p:spPr>
          <a:xfrm>
            <a:off x="2588488" y="1940863"/>
            <a:ext cx="539481" cy="154581"/>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stroke</a:t>
            </a:r>
          </a:p>
        </p:txBody>
      </p:sp>
      <p:graphicFrame>
        <p:nvGraphicFramePr>
          <p:cNvPr id="594" name="Google Shape;594;p41"/>
          <p:cNvGraphicFramePr/>
          <p:nvPr/>
        </p:nvGraphicFramePr>
        <p:xfrm>
          <a:off x="959250" y="3024663"/>
          <a:ext cx="3000000" cy="3000000"/>
        </p:xfrm>
        <a:graphic>
          <a:graphicData uri="http://schemas.openxmlformats.org/drawingml/2006/table">
            <a:tbl>
              <a:tblPr>
                <a:noFill/>
                <a:tableStyleId>{91E45AA0-79CB-48E7-90BD-5F0AAC9F3944}</a:tableStyleId>
              </a:tblPr>
              <a:tblGrid>
                <a:gridCol w="904875"/>
                <a:gridCol w="904875"/>
                <a:gridCol w="904875"/>
                <a:gridCol w="904875"/>
                <a:gridCol w="904875"/>
                <a:gridCol w="904875"/>
                <a:gridCol w="904875"/>
                <a:gridCol w="904875"/>
              </a:tblGrid>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0000"/>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A9999"/>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4</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1C232"/>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5</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B6D7A8"/>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6</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AA84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6</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6AA84F"/>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Mark</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Theo</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Karen</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John</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Tim</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Max</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Jess</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Freya</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sp>
        <p:nvSpPr>
          <p:cNvPr id="595" name="Google Shape;595;p41"/>
          <p:cNvSpPr/>
          <p:nvPr/>
        </p:nvSpPr>
        <p:spPr>
          <a:xfrm>
            <a:off x="839675" y="2779063"/>
            <a:ext cx="1202534" cy="193663"/>
          </a:xfrm>
          <a:prstGeom prst="rect">
            <a:avLst/>
          </a:prstGeom>
        </p:spPr>
        <p:txBody>
          <a:bodyPr>
            <a:prstTxWarp prst="textPlain"/>
          </a:bodyPr>
          <a:lstStyle/>
          <a:p>
            <a:pPr lvl="0" algn="ctr"/>
            <a:r>
              <a:rPr b="1" i="1">
                <a:ln>
                  <a:noFill/>
                </a:ln>
                <a:solidFill>
                  <a:schemeClr val="dk1"/>
                </a:solidFill>
                <a:latin typeface="Barlow Semi Condensed"/>
              </a:rPr>
              <a:t>front of queue</a:t>
            </a:r>
          </a:p>
        </p:txBody>
      </p:sp>
      <p:graphicFrame>
        <p:nvGraphicFramePr>
          <p:cNvPr id="596" name="Google Shape;596;p41"/>
          <p:cNvGraphicFramePr/>
          <p:nvPr/>
        </p:nvGraphicFramePr>
        <p:xfrm>
          <a:off x="6143100" y="4045688"/>
          <a:ext cx="3000000" cy="3000000"/>
        </p:xfrm>
        <a:graphic>
          <a:graphicData uri="http://schemas.openxmlformats.org/drawingml/2006/table">
            <a:tbl>
              <a:tblPr>
                <a:noFill/>
                <a:tableStyleId>{91E45AA0-79CB-48E7-90BD-5F0AAC9F3944}</a:tableStyleId>
              </a:tblPr>
              <a:tblGrid>
                <a:gridCol w="904875"/>
              </a:tblGrid>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Zara</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sp>
        <p:nvSpPr>
          <p:cNvPr id="597" name="Google Shape;597;p41"/>
          <p:cNvSpPr/>
          <p:nvPr/>
        </p:nvSpPr>
        <p:spPr>
          <a:xfrm>
            <a:off x="4612400" y="3878450"/>
            <a:ext cx="1535225" cy="603300"/>
          </a:xfrm>
          <a:custGeom>
            <a:rect b="b" l="l" r="r" t="t"/>
            <a:pathLst>
              <a:path extrusionOk="0" h="24132" w="61409">
                <a:moveTo>
                  <a:pt x="61409" y="18046"/>
                </a:moveTo>
                <a:cubicBezTo>
                  <a:pt x="50035" y="25156"/>
                  <a:pt x="33798" y="25822"/>
                  <a:pt x="21278" y="21009"/>
                </a:cubicBezTo>
                <a:cubicBezTo>
                  <a:pt x="11975" y="17432"/>
                  <a:pt x="5531" y="8292"/>
                  <a:pt x="0" y="0"/>
                </a:cubicBezTo>
              </a:path>
            </a:pathLst>
          </a:custGeom>
          <a:noFill/>
          <a:ln cap="flat" cmpd="sng" w="9525">
            <a:solidFill>
              <a:schemeClr val="dk1"/>
            </a:solidFill>
            <a:prstDash val="solid"/>
            <a:round/>
            <a:headEnd len="med" w="med" type="none"/>
            <a:tailEnd len="med" w="med" type="triangle"/>
          </a:ln>
        </p:spPr>
      </p:sp>
      <p:sp>
        <p:nvSpPr>
          <p:cNvPr id="598" name="Google Shape;598;p41"/>
          <p:cNvSpPr txBox="1"/>
          <p:nvPr/>
        </p:nvSpPr>
        <p:spPr>
          <a:xfrm>
            <a:off x="698700" y="4241800"/>
            <a:ext cx="3873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you can only grab the front of the queue (Mark)</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82" name="Shape 82"/>
        <p:cNvGrpSpPr/>
        <p:nvPr/>
      </p:nvGrpSpPr>
      <p:grpSpPr>
        <a:xfrm>
          <a:off x="0" y="0"/>
          <a:ext cx="0" cy="0"/>
          <a:chOff x="0" y="0"/>
          <a:chExt cx="0" cy="0"/>
        </a:xfrm>
      </p:grpSpPr>
      <p:sp>
        <p:nvSpPr>
          <p:cNvPr id="83" name="Google Shape;83;p15"/>
          <p:cNvSpPr/>
          <p:nvPr/>
        </p:nvSpPr>
        <p:spPr>
          <a:xfrm>
            <a:off x="1365338" y="1978700"/>
            <a:ext cx="6413320" cy="402601"/>
          </a:xfrm>
          <a:prstGeom prst="rect">
            <a:avLst/>
          </a:prstGeom>
        </p:spPr>
        <p:txBody>
          <a:bodyPr>
            <a:prstTxWarp prst="textPlain"/>
          </a:bodyPr>
          <a:lstStyle/>
          <a:p>
            <a:pPr lvl="0" algn="ctr"/>
            <a:r>
              <a:rPr b="1" i="1">
                <a:ln cap="flat" cmpd="sng" w="9525">
                  <a:solidFill>
                    <a:srgbClr val="000000"/>
                  </a:solidFill>
                  <a:prstDash val="solid"/>
                  <a:round/>
                  <a:headEnd len="sm" w="sm" type="none"/>
                  <a:tailEnd len="sm" w="sm" type="none"/>
                </a:ln>
                <a:solidFill>
                  <a:srgbClr val="FFFFFF"/>
                </a:solidFill>
                <a:latin typeface="Barlow Semi Condensed"/>
              </a:rPr>
              <a:t>JUMPSTART RECORDING LINK</a:t>
            </a:r>
          </a:p>
        </p:txBody>
      </p:sp>
      <p:sp>
        <p:nvSpPr>
          <p:cNvPr id="84" name="Google Shape;84;p15"/>
          <p:cNvSpPr/>
          <p:nvPr/>
        </p:nvSpPr>
        <p:spPr>
          <a:xfrm>
            <a:off x="2772000" y="2712700"/>
            <a:ext cx="3600000" cy="452100"/>
          </a:xfrm>
          <a:prstGeom prst="roundRect">
            <a:avLst>
              <a:gd fmla="val 16667" name="adj"/>
            </a:avLst>
          </a:prstGeom>
          <a:solidFill>
            <a:srgbClr val="073763"/>
          </a:solid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u="sng">
                <a:solidFill>
                  <a:srgbClr val="00FFFF"/>
                </a:solidFill>
                <a:latin typeface="Barlow Semi Condensed"/>
                <a:ea typeface="Barlow Semi Condensed"/>
                <a:cs typeface="Barlow Semi Condensed"/>
                <a:sym typeface="Barlow Semi Condensed"/>
                <a:hlinkClick r:id="rId3">
                  <a:extLst>
                    <a:ext uri="{A12FA001-AC4F-418D-AE19-62706E023703}">
                      <ahyp:hlinkClr val="tx"/>
                    </a:ext>
                  </a:extLst>
                </a:hlinkClick>
              </a:rPr>
              <a:t>https://uic.zoom.us/rec/share/r5VwyqLB6SJ9ixi4NALL0TROYCTrRY9hS4RKWQ8KSHumMnFv-Vx60aQVMw2ZbYG-.-VG1htHESQNrbOxg</a:t>
            </a:r>
            <a:endParaRPr sz="1000">
              <a:solidFill>
                <a:srgbClr val="00FFFF"/>
              </a:solidFill>
              <a:latin typeface="Barlow Semi Condensed"/>
              <a:ea typeface="Barlow Semi Condensed"/>
              <a:cs typeface="Barlow Semi Condensed"/>
              <a:sym typeface="Barlow Semi Condense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602" name="Shape 602"/>
        <p:cNvGrpSpPr/>
        <p:nvPr/>
      </p:nvGrpSpPr>
      <p:grpSpPr>
        <a:xfrm>
          <a:off x="0" y="0"/>
          <a:ext cx="0" cy="0"/>
          <a:chOff x="0" y="0"/>
          <a:chExt cx="0" cy="0"/>
        </a:xfrm>
      </p:grpSpPr>
      <p:sp>
        <p:nvSpPr>
          <p:cNvPr id="603" name="Google Shape;603;p42"/>
          <p:cNvSpPr/>
          <p:nvPr/>
        </p:nvSpPr>
        <p:spPr>
          <a:xfrm>
            <a:off x="370900" y="276425"/>
            <a:ext cx="1969200" cy="411300"/>
          </a:xfrm>
          <a:prstGeom prst="parallelogram">
            <a:avLst>
              <a:gd fmla="val 11476" name="adj"/>
            </a:avLst>
          </a:prstGeom>
          <a:solidFill>
            <a:srgbClr val="F9CB9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604" name="Google Shape;604;p42"/>
          <p:cNvSpPr/>
          <p:nvPr/>
        </p:nvSpPr>
        <p:spPr>
          <a:xfrm>
            <a:off x="2218726" y="197225"/>
            <a:ext cx="385776" cy="576220"/>
          </a:xfrm>
          <a:prstGeom prst="rect">
            <a:avLst/>
          </a:prstGeom>
        </p:spPr>
        <p:txBody>
          <a:bodyPr>
            <a:prstTxWarp prst="textPlain"/>
          </a:bodyPr>
          <a:lstStyle/>
          <a:p>
            <a:pPr lvl="0" algn="ctr"/>
            <a:r>
              <a:rPr b="1" i="1">
                <a:ln cap="flat" cmpd="sng" w="19050">
                  <a:solidFill>
                    <a:srgbClr val="E69138"/>
                  </a:solidFill>
                  <a:prstDash val="solid"/>
                  <a:round/>
                  <a:headEnd len="sm" w="sm" type="none"/>
                  <a:tailEnd len="sm" w="sm" type="none"/>
                </a:ln>
                <a:noFill/>
                <a:latin typeface="Barlow Semi Condensed"/>
              </a:rPr>
              <a:t>2</a:t>
            </a:r>
          </a:p>
        </p:txBody>
      </p:sp>
      <p:sp>
        <p:nvSpPr>
          <p:cNvPr id="605" name="Google Shape;605;p42"/>
          <p:cNvSpPr/>
          <p:nvPr/>
        </p:nvSpPr>
        <p:spPr>
          <a:xfrm>
            <a:off x="2962202" y="315838"/>
            <a:ext cx="3219591" cy="406297"/>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PRIORITY QUEUE</a:t>
            </a:r>
          </a:p>
        </p:txBody>
      </p:sp>
      <p:sp>
        <p:nvSpPr>
          <p:cNvPr id="606" name="Google Shape;606;p42"/>
          <p:cNvSpPr/>
          <p:nvPr/>
        </p:nvSpPr>
        <p:spPr>
          <a:xfrm>
            <a:off x="4342889" y="773450"/>
            <a:ext cx="458222"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C++</a:t>
            </a:r>
          </a:p>
        </p:txBody>
      </p:sp>
      <p:graphicFrame>
        <p:nvGraphicFramePr>
          <p:cNvPr id="607" name="Google Shape;607;p42"/>
          <p:cNvGraphicFramePr/>
          <p:nvPr/>
        </p:nvGraphicFramePr>
        <p:xfrm>
          <a:off x="639300" y="3425013"/>
          <a:ext cx="3000000" cy="3000000"/>
        </p:xfrm>
        <a:graphic>
          <a:graphicData uri="http://schemas.openxmlformats.org/drawingml/2006/table">
            <a:tbl>
              <a:tblPr>
                <a:noFill/>
                <a:tableStyleId>{91E45AA0-79CB-48E7-90BD-5F0AAC9F3944}</a:tableStyleId>
              </a:tblPr>
              <a:tblGrid>
                <a:gridCol w="804325"/>
                <a:gridCol w="804325"/>
                <a:gridCol w="804325"/>
                <a:gridCol w="804325"/>
                <a:gridCol w="804325"/>
              </a:tblGrid>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6B26B"/>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(space)</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b</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sp>
        <p:nvSpPr>
          <p:cNvPr id="608" name="Google Shape;608;p42"/>
          <p:cNvSpPr txBox="1"/>
          <p:nvPr/>
        </p:nvSpPr>
        <p:spPr>
          <a:xfrm>
            <a:off x="3048150" y="1064100"/>
            <a:ext cx="3061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r:id="rId3"/>
              </a:rPr>
              <a:t>priority_queue - C++ Reference</a:t>
            </a:r>
            <a:endParaRPr b="1" i="1">
              <a:solidFill>
                <a:srgbClr val="6FA8DC"/>
              </a:solidFill>
              <a:latin typeface="Barlow Semi Condensed"/>
              <a:ea typeface="Barlow Semi Condensed"/>
              <a:cs typeface="Barlow Semi Condensed"/>
              <a:sym typeface="Barlow Semi Condensed"/>
            </a:endParaRPr>
          </a:p>
        </p:txBody>
      </p:sp>
      <p:sp>
        <p:nvSpPr>
          <p:cNvPr id="609" name="Google Shape;609;p42"/>
          <p:cNvSpPr/>
          <p:nvPr/>
        </p:nvSpPr>
        <p:spPr>
          <a:xfrm>
            <a:off x="2194314" y="1882463"/>
            <a:ext cx="4755353" cy="269397"/>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YOU ARE MAKING A P.Q. OF POINTERS</a:t>
            </a:r>
          </a:p>
        </p:txBody>
      </p:sp>
      <p:sp>
        <p:nvSpPr>
          <p:cNvPr id="610" name="Google Shape;610;p42"/>
          <p:cNvSpPr/>
          <p:nvPr/>
        </p:nvSpPr>
        <p:spPr>
          <a:xfrm>
            <a:off x="2599500" y="2209425"/>
            <a:ext cx="39450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priority_queue&lt;</a:t>
            </a:r>
            <a:r>
              <a:rPr lang="en">
                <a:highlight>
                  <a:srgbClr val="FCE5CD"/>
                </a:highlight>
                <a:latin typeface="Roboto Mono"/>
                <a:ea typeface="Roboto Mono"/>
                <a:cs typeface="Roboto Mono"/>
                <a:sym typeface="Roboto Mono"/>
              </a:rPr>
              <a:t>HuffmanNode*</a:t>
            </a:r>
            <a:r>
              <a:rPr lang="en">
                <a:latin typeface="Roboto Mono"/>
                <a:ea typeface="Roboto Mono"/>
                <a:cs typeface="Roboto Mono"/>
                <a:sym typeface="Roboto Mono"/>
              </a:rPr>
              <a:t>&gt; pq;</a:t>
            </a:r>
            <a:endParaRPr>
              <a:latin typeface="Roboto Mono"/>
              <a:ea typeface="Roboto Mono"/>
              <a:cs typeface="Roboto Mono"/>
              <a:sym typeface="Roboto Mono"/>
            </a:endParaRPr>
          </a:p>
        </p:txBody>
      </p:sp>
      <p:sp>
        <p:nvSpPr>
          <p:cNvPr id="611" name="Google Shape;611;p42"/>
          <p:cNvSpPr txBox="1"/>
          <p:nvPr/>
        </p:nvSpPr>
        <p:spPr>
          <a:xfrm>
            <a:off x="720213" y="4374950"/>
            <a:ext cx="3873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s</a:t>
            </a:r>
            <a:r>
              <a:rPr b="1" i="1" lang="en">
                <a:solidFill>
                  <a:srgbClr val="6FA8DC"/>
                </a:solidFill>
                <a:latin typeface="Barlow Semi Condensed"/>
                <a:ea typeface="Barlow Semi Condensed"/>
                <a:cs typeface="Barlow Semi Condensed"/>
                <a:sym typeface="Barlow Semi Condensed"/>
              </a:rPr>
              <a:t>ee week 11 lectures to manage the ordering</a:t>
            </a:r>
            <a:endParaRPr b="1" i="1">
              <a:solidFill>
                <a:srgbClr val="6FA8DC"/>
              </a:solidFill>
              <a:latin typeface="Barlow Semi Condensed"/>
              <a:ea typeface="Barlow Semi Condensed"/>
              <a:cs typeface="Barlow Semi Condensed"/>
              <a:sym typeface="Barlow Semi Condensed"/>
            </a:endParaRPr>
          </a:p>
        </p:txBody>
      </p:sp>
      <p:sp>
        <p:nvSpPr>
          <p:cNvPr id="612" name="Google Shape;612;p42"/>
          <p:cNvSpPr/>
          <p:nvPr/>
        </p:nvSpPr>
        <p:spPr>
          <a:xfrm>
            <a:off x="418225" y="3189788"/>
            <a:ext cx="1202534" cy="193663"/>
          </a:xfrm>
          <a:prstGeom prst="rect">
            <a:avLst/>
          </a:prstGeom>
        </p:spPr>
        <p:txBody>
          <a:bodyPr>
            <a:prstTxWarp prst="textPlain"/>
          </a:bodyPr>
          <a:lstStyle/>
          <a:p>
            <a:pPr lvl="0" algn="ctr"/>
            <a:r>
              <a:rPr b="1" i="1">
                <a:ln>
                  <a:noFill/>
                </a:ln>
                <a:solidFill>
                  <a:schemeClr val="dk1"/>
                </a:solidFill>
                <a:latin typeface="Barlow Semi Condensed"/>
              </a:rPr>
              <a:t>front of queue</a:t>
            </a:r>
          </a:p>
        </p:txBody>
      </p:sp>
      <p:sp>
        <p:nvSpPr>
          <p:cNvPr id="613" name="Google Shape;613;p42"/>
          <p:cNvSpPr txBox="1"/>
          <p:nvPr/>
        </p:nvSpPr>
        <p:spPr>
          <a:xfrm>
            <a:off x="6544500" y="2185125"/>
            <a:ext cx="18786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700">
                <a:solidFill>
                  <a:srgbClr val="6FA8DC"/>
                </a:solidFill>
                <a:latin typeface="Barlow Semi Condensed"/>
                <a:ea typeface="Barlow Semi Condensed"/>
                <a:cs typeface="Barlow Semi Condensed"/>
                <a:sym typeface="Barlow Semi Condensed"/>
              </a:rPr>
              <a:t>i</a:t>
            </a:r>
            <a:r>
              <a:rPr b="1" i="1" lang="en" sz="700">
                <a:solidFill>
                  <a:srgbClr val="6FA8DC"/>
                </a:solidFill>
                <a:latin typeface="Barlow Semi Condensed"/>
                <a:ea typeface="Barlow Semi Condensed"/>
                <a:cs typeface="Barlow Semi Condensed"/>
                <a:sym typeface="Barlow Semi Condensed"/>
              </a:rPr>
              <a:t>f you copy-pasted this to your code, submitted it to the autograder and wonder why it doesn’t work, answer is in the next slide</a:t>
            </a:r>
            <a:endParaRPr b="1" i="1" sz="700">
              <a:solidFill>
                <a:srgbClr val="6FA8DC"/>
              </a:solidFill>
              <a:latin typeface="Barlow Semi Condensed"/>
              <a:ea typeface="Barlow Semi Condensed"/>
              <a:cs typeface="Barlow Semi Condensed"/>
              <a:sym typeface="Barlow Semi Condensed"/>
            </a:endParaRPr>
          </a:p>
        </p:txBody>
      </p:sp>
      <p:sp>
        <p:nvSpPr>
          <p:cNvPr id="614" name="Google Shape;614;p42"/>
          <p:cNvSpPr txBox="1"/>
          <p:nvPr/>
        </p:nvSpPr>
        <p:spPr>
          <a:xfrm>
            <a:off x="1396850" y="2292825"/>
            <a:ext cx="12024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700">
                <a:solidFill>
                  <a:srgbClr val="6FA8DC"/>
                </a:solidFill>
                <a:latin typeface="Barlow Semi Condensed"/>
                <a:ea typeface="Barlow Semi Condensed"/>
                <a:cs typeface="Barlow Semi Condensed"/>
                <a:sym typeface="Barlow Semi Condensed"/>
              </a:rPr>
              <a:t>don’t </a:t>
            </a:r>
            <a:r>
              <a:rPr b="1" i="1" lang="en" sz="700">
                <a:solidFill>
                  <a:srgbClr val="6FA8DC"/>
                </a:solidFill>
                <a:latin typeface="Barlow Semi Condensed"/>
                <a:ea typeface="Barlow Semi Condensed"/>
                <a:cs typeface="Barlow Semi Condensed"/>
                <a:sym typeface="Barlow Semi Condensed"/>
              </a:rPr>
              <a:t>declare</a:t>
            </a:r>
            <a:r>
              <a:rPr b="1" i="1" lang="en" sz="700">
                <a:solidFill>
                  <a:srgbClr val="6FA8DC"/>
                </a:solidFill>
                <a:latin typeface="Barlow Semi Condensed"/>
                <a:ea typeface="Barlow Semi Condensed"/>
                <a:cs typeface="Barlow Semi Condensed"/>
                <a:sym typeface="Barlow Semi Condensed"/>
              </a:rPr>
              <a:t> it like this!</a:t>
            </a:r>
            <a:endParaRPr b="1" i="1" sz="700">
              <a:solidFill>
                <a:srgbClr val="6FA8DC"/>
              </a:solidFill>
              <a:latin typeface="Barlow Semi Condensed"/>
              <a:ea typeface="Barlow Semi Condensed"/>
              <a:cs typeface="Barlow Semi Condensed"/>
              <a:sym typeface="Barlow Semi Condensed"/>
            </a:endParaRPr>
          </a:p>
        </p:txBody>
      </p:sp>
      <p:sp>
        <p:nvSpPr>
          <p:cNvPr id="615" name="Google Shape;615;p42"/>
          <p:cNvSpPr/>
          <p:nvPr/>
        </p:nvSpPr>
        <p:spPr>
          <a:xfrm>
            <a:off x="5057675" y="2977350"/>
            <a:ext cx="1876500" cy="2295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dk1"/>
                </a:solidFill>
                <a:latin typeface="Roboto Mono"/>
                <a:ea typeface="Roboto Mono"/>
                <a:cs typeface="Roboto Mono"/>
                <a:sym typeface="Roboto Mono"/>
              </a:rPr>
              <a:t>// see next slide</a:t>
            </a:r>
            <a:endParaRPr sz="700">
              <a:latin typeface="Roboto Mono"/>
              <a:ea typeface="Roboto Mono"/>
              <a:cs typeface="Roboto Mono"/>
              <a:sym typeface="Roboto Mono"/>
            </a:endParaRPr>
          </a:p>
        </p:txBody>
      </p:sp>
      <p:sp>
        <p:nvSpPr>
          <p:cNvPr id="616" name="Google Shape;616;p42"/>
          <p:cNvSpPr/>
          <p:nvPr/>
        </p:nvSpPr>
        <p:spPr>
          <a:xfrm>
            <a:off x="5057675" y="3280029"/>
            <a:ext cx="1876500" cy="2295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latin typeface="Roboto Mono"/>
                <a:ea typeface="Roboto Mono"/>
                <a:cs typeface="Roboto Mono"/>
                <a:sym typeface="Roboto Mono"/>
              </a:rPr>
              <a:t>pq.push(newNode);</a:t>
            </a:r>
            <a:endParaRPr sz="700">
              <a:latin typeface="Roboto Mono"/>
              <a:ea typeface="Roboto Mono"/>
              <a:cs typeface="Roboto Mono"/>
              <a:sym typeface="Roboto Mono"/>
            </a:endParaRPr>
          </a:p>
        </p:txBody>
      </p:sp>
      <p:sp>
        <p:nvSpPr>
          <p:cNvPr id="617" name="Google Shape;617;p42"/>
          <p:cNvSpPr/>
          <p:nvPr/>
        </p:nvSpPr>
        <p:spPr>
          <a:xfrm>
            <a:off x="5059808" y="3603559"/>
            <a:ext cx="1876500" cy="2295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latin typeface="Roboto Mono"/>
                <a:ea typeface="Roboto Mono"/>
                <a:cs typeface="Roboto Mono"/>
                <a:sym typeface="Roboto Mono"/>
              </a:rPr>
              <a:t>while</a:t>
            </a:r>
            <a:r>
              <a:rPr lang="en" sz="700">
                <a:latin typeface="Roboto Mono"/>
                <a:ea typeface="Roboto Mono"/>
                <a:cs typeface="Roboto Mono"/>
                <a:sym typeface="Roboto Mono"/>
              </a:rPr>
              <a:t> (pq.size() &gt; 1) {...}</a:t>
            </a:r>
            <a:endParaRPr sz="700">
              <a:latin typeface="Roboto Mono"/>
              <a:ea typeface="Roboto Mono"/>
              <a:cs typeface="Roboto Mono"/>
              <a:sym typeface="Roboto Mono"/>
            </a:endParaRPr>
          </a:p>
        </p:txBody>
      </p:sp>
      <p:sp>
        <p:nvSpPr>
          <p:cNvPr id="618" name="Google Shape;618;p42"/>
          <p:cNvSpPr/>
          <p:nvPr/>
        </p:nvSpPr>
        <p:spPr>
          <a:xfrm>
            <a:off x="5059808" y="3906214"/>
            <a:ext cx="1876500" cy="2295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latin typeface="Roboto Mono"/>
                <a:ea typeface="Roboto Mono"/>
                <a:cs typeface="Roboto Mono"/>
                <a:sym typeface="Roboto Mono"/>
              </a:rPr>
              <a:t>HuffmanNode* first = pq.top();</a:t>
            </a:r>
            <a:endParaRPr sz="700">
              <a:latin typeface="Roboto Mono"/>
              <a:ea typeface="Roboto Mono"/>
              <a:cs typeface="Roboto Mono"/>
              <a:sym typeface="Roboto Mono"/>
            </a:endParaRPr>
          </a:p>
        </p:txBody>
      </p:sp>
      <p:sp>
        <p:nvSpPr>
          <p:cNvPr id="619" name="Google Shape;619;p42"/>
          <p:cNvSpPr/>
          <p:nvPr/>
        </p:nvSpPr>
        <p:spPr>
          <a:xfrm>
            <a:off x="5057675" y="4208893"/>
            <a:ext cx="1876500" cy="2295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latin typeface="Roboto Mono"/>
                <a:ea typeface="Roboto Mono"/>
                <a:cs typeface="Roboto Mono"/>
                <a:sym typeface="Roboto Mono"/>
              </a:rPr>
              <a:t>pq.pop();</a:t>
            </a:r>
            <a:endParaRPr sz="700">
              <a:latin typeface="Roboto Mono"/>
              <a:ea typeface="Roboto Mono"/>
              <a:cs typeface="Roboto Mono"/>
              <a:sym typeface="Roboto Mono"/>
            </a:endParaRPr>
          </a:p>
        </p:txBody>
      </p:sp>
      <p:sp>
        <p:nvSpPr>
          <p:cNvPr id="620" name="Google Shape;620;p42"/>
          <p:cNvSpPr/>
          <p:nvPr/>
        </p:nvSpPr>
        <p:spPr>
          <a:xfrm>
            <a:off x="5057687" y="4511572"/>
            <a:ext cx="1876500" cy="2295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latin typeface="Roboto Mono"/>
                <a:ea typeface="Roboto Mono"/>
                <a:cs typeface="Roboto Mono"/>
                <a:sym typeface="Roboto Mono"/>
              </a:rPr>
              <a:t>while (!pq.empty()) {...}</a:t>
            </a:r>
            <a:endParaRPr sz="700">
              <a:latin typeface="Roboto Mono"/>
              <a:ea typeface="Roboto Mono"/>
              <a:cs typeface="Roboto Mono"/>
              <a:sym typeface="Roboto Mono"/>
            </a:endParaRPr>
          </a:p>
        </p:txBody>
      </p:sp>
      <p:sp>
        <p:nvSpPr>
          <p:cNvPr id="621" name="Google Shape;621;p42"/>
          <p:cNvSpPr txBox="1"/>
          <p:nvPr/>
        </p:nvSpPr>
        <p:spPr>
          <a:xfrm>
            <a:off x="6936300" y="2937300"/>
            <a:ext cx="19479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900">
                <a:solidFill>
                  <a:srgbClr val="6FA8DC"/>
                </a:solidFill>
                <a:latin typeface="Barlow Semi Condensed"/>
                <a:ea typeface="Barlow Semi Condensed"/>
                <a:cs typeface="Barlow Semi Condensed"/>
                <a:sym typeface="Barlow Semi Condensed"/>
              </a:rPr>
              <a:t>Default Constructor, empty queue</a:t>
            </a:r>
            <a:endParaRPr b="1" i="1" sz="900">
              <a:solidFill>
                <a:srgbClr val="6FA8DC"/>
              </a:solidFill>
              <a:latin typeface="Barlow Semi Condensed"/>
              <a:ea typeface="Barlow Semi Condensed"/>
              <a:cs typeface="Barlow Semi Condensed"/>
              <a:sym typeface="Barlow Semi Condensed"/>
            </a:endParaRPr>
          </a:p>
        </p:txBody>
      </p:sp>
      <p:sp>
        <p:nvSpPr>
          <p:cNvPr id="622" name="Google Shape;622;p42"/>
          <p:cNvSpPr txBox="1"/>
          <p:nvPr/>
        </p:nvSpPr>
        <p:spPr>
          <a:xfrm>
            <a:off x="6936300" y="3247326"/>
            <a:ext cx="19479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900">
                <a:solidFill>
                  <a:srgbClr val="6FA8DC"/>
                </a:solidFill>
                <a:latin typeface="Barlow Semi Condensed"/>
                <a:ea typeface="Barlow Semi Condensed"/>
                <a:cs typeface="Barlow Semi Condensed"/>
                <a:sym typeface="Barlow Semi Condensed"/>
              </a:rPr>
              <a:t>Push a node pointer into the queue</a:t>
            </a:r>
            <a:endParaRPr b="1" i="1" sz="900">
              <a:solidFill>
                <a:srgbClr val="6FA8DC"/>
              </a:solidFill>
              <a:latin typeface="Barlow Semi Condensed"/>
              <a:ea typeface="Barlow Semi Condensed"/>
              <a:cs typeface="Barlow Semi Condensed"/>
              <a:sym typeface="Barlow Semi Condensed"/>
            </a:endParaRPr>
          </a:p>
        </p:txBody>
      </p:sp>
      <p:sp>
        <p:nvSpPr>
          <p:cNvPr id="623" name="Google Shape;623;p42"/>
          <p:cNvSpPr txBox="1"/>
          <p:nvPr/>
        </p:nvSpPr>
        <p:spPr>
          <a:xfrm>
            <a:off x="6936300" y="3546327"/>
            <a:ext cx="19479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900">
                <a:solidFill>
                  <a:srgbClr val="6FA8DC"/>
                </a:solidFill>
                <a:latin typeface="Barlow Semi Condensed"/>
                <a:ea typeface="Barlow Semi Condensed"/>
                <a:cs typeface="Barlow Semi Condensed"/>
                <a:sym typeface="Barlow Semi Condensed"/>
              </a:rPr>
              <a:t>Return the number of elements</a:t>
            </a:r>
            <a:endParaRPr b="1" i="1" sz="900">
              <a:solidFill>
                <a:srgbClr val="6FA8DC"/>
              </a:solidFill>
              <a:latin typeface="Barlow Semi Condensed"/>
              <a:ea typeface="Barlow Semi Condensed"/>
              <a:cs typeface="Barlow Semi Condensed"/>
              <a:sym typeface="Barlow Semi Condensed"/>
            </a:endParaRPr>
          </a:p>
        </p:txBody>
      </p:sp>
      <p:sp>
        <p:nvSpPr>
          <p:cNvPr id="624" name="Google Shape;624;p42"/>
          <p:cNvSpPr txBox="1"/>
          <p:nvPr/>
        </p:nvSpPr>
        <p:spPr>
          <a:xfrm>
            <a:off x="6936300" y="3852678"/>
            <a:ext cx="19479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900">
                <a:solidFill>
                  <a:srgbClr val="6FA8DC"/>
                </a:solidFill>
                <a:latin typeface="Barlow Semi Condensed"/>
                <a:ea typeface="Barlow Semi Condensed"/>
                <a:cs typeface="Barlow Semi Condensed"/>
                <a:sym typeface="Barlow Semi Condensed"/>
              </a:rPr>
              <a:t>Get the front of the queue</a:t>
            </a:r>
            <a:endParaRPr b="1" i="1" sz="900">
              <a:solidFill>
                <a:srgbClr val="6FA8DC"/>
              </a:solidFill>
              <a:latin typeface="Barlow Semi Condensed"/>
              <a:ea typeface="Barlow Semi Condensed"/>
              <a:cs typeface="Barlow Semi Condensed"/>
              <a:sym typeface="Barlow Semi Condensed"/>
            </a:endParaRPr>
          </a:p>
        </p:txBody>
      </p:sp>
      <p:sp>
        <p:nvSpPr>
          <p:cNvPr id="625" name="Google Shape;625;p42"/>
          <p:cNvSpPr txBox="1"/>
          <p:nvPr/>
        </p:nvSpPr>
        <p:spPr>
          <a:xfrm>
            <a:off x="6936300" y="4155354"/>
            <a:ext cx="19479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900">
                <a:solidFill>
                  <a:srgbClr val="6FA8DC"/>
                </a:solidFill>
                <a:latin typeface="Barlow Semi Condensed"/>
                <a:ea typeface="Barlow Semi Condensed"/>
                <a:cs typeface="Barlow Semi Condensed"/>
                <a:sym typeface="Barlow Semi Condensed"/>
              </a:rPr>
              <a:t>Remove the front element</a:t>
            </a:r>
            <a:endParaRPr b="1" i="1" sz="900">
              <a:solidFill>
                <a:srgbClr val="6FA8DC"/>
              </a:solidFill>
              <a:latin typeface="Barlow Semi Condensed"/>
              <a:ea typeface="Barlow Semi Condensed"/>
              <a:cs typeface="Barlow Semi Condensed"/>
              <a:sym typeface="Barlow Semi Condensed"/>
            </a:endParaRPr>
          </a:p>
        </p:txBody>
      </p:sp>
      <p:sp>
        <p:nvSpPr>
          <p:cNvPr id="626" name="Google Shape;626;p42"/>
          <p:cNvSpPr txBox="1"/>
          <p:nvPr/>
        </p:nvSpPr>
        <p:spPr>
          <a:xfrm>
            <a:off x="6936300" y="4458030"/>
            <a:ext cx="19479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900">
                <a:solidFill>
                  <a:srgbClr val="6FA8DC"/>
                </a:solidFill>
                <a:latin typeface="Barlow Semi Condensed"/>
                <a:ea typeface="Barlow Semi Condensed"/>
                <a:cs typeface="Barlow Semi Condensed"/>
                <a:sym typeface="Barlow Semi Condensed"/>
              </a:rPr>
              <a:t>Check if the queue is empty</a:t>
            </a:r>
            <a:endParaRPr b="1" i="1" sz="900">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630" name="Shape 630"/>
        <p:cNvGrpSpPr/>
        <p:nvPr/>
      </p:nvGrpSpPr>
      <p:grpSpPr>
        <a:xfrm>
          <a:off x="0" y="0"/>
          <a:ext cx="0" cy="0"/>
          <a:chOff x="0" y="0"/>
          <a:chExt cx="0" cy="0"/>
        </a:xfrm>
      </p:grpSpPr>
      <p:sp>
        <p:nvSpPr>
          <p:cNvPr id="631" name="Google Shape;631;p43"/>
          <p:cNvSpPr/>
          <p:nvPr/>
        </p:nvSpPr>
        <p:spPr>
          <a:xfrm>
            <a:off x="370900" y="276425"/>
            <a:ext cx="1969200" cy="411300"/>
          </a:xfrm>
          <a:prstGeom prst="parallelogram">
            <a:avLst>
              <a:gd fmla="val 11476" name="adj"/>
            </a:avLst>
          </a:prstGeom>
          <a:solidFill>
            <a:srgbClr val="F9CB9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632" name="Google Shape;632;p43"/>
          <p:cNvSpPr/>
          <p:nvPr/>
        </p:nvSpPr>
        <p:spPr>
          <a:xfrm>
            <a:off x="2218726" y="197225"/>
            <a:ext cx="385776" cy="576220"/>
          </a:xfrm>
          <a:prstGeom prst="rect">
            <a:avLst/>
          </a:prstGeom>
        </p:spPr>
        <p:txBody>
          <a:bodyPr>
            <a:prstTxWarp prst="textPlain"/>
          </a:bodyPr>
          <a:lstStyle/>
          <a:p>
            <a:pPr lvl="0" algn="ctr"/>
            <a:r>
              <a:rPr b="1" i="1">
                <a:ln cap="flat" cmpd="sng" w="19050">
                  <a:solidFill>
                    <a:srgbClr val="E69138"/>
                  </a:solidFill>
                  <a:prstDash val="solid"/>
                  <a:round/>
                  <a:headEnd len="sm" w="sm" type="none"/>
                  <a:tailEnd len="sm" w="sm" type="none"/>
                </a:ln>
                <a:noFill/>
                <a:latin typeface="Barlow Semi Condensed"/>
              </a:rPr>
              <a:t>2</a:t>
            </a:r>
          </a:p>
        </p:txBody>
      </p:sp>
      <p:sp>
        <p:nvSpPr>
          <p:cNvPr id="633" name="Google Shape;633;p43"/>
          <p:cNvSpPr/>
          <p:nvPr/>
        </p:nvSpPr>
        <p:spPr>
          <a:xfrm>
            <a:off x="2962202" y="315838"/>
            <a:ext cx="3219591" cy="406297"/>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PRIORITY QUEUE</a:t>
            </a:r>
          </a:p>
        </p:txBody>
      </p:sp>
      <p:sp>
        <p:nvSpPr>
          <p:cNvPr id="634" name="Google Shape;634;p43"/>
          <p:cNvSpPr/>
          <p:nvPr/>
        </p:nvSpPr>
        <p:spPr>
          <a:xfrm>
            <a:off x="3000289" y="773450"/>
            <a:ext cx="3143386" cy="267058"/>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PAIR&lt;INT,INT&gt; EXAMPLE</a:t>
            </a:r>
          </a:p>
        </p:txBody>
      </p:sp>
      <p:sp>
        <p:nvSpPr>
          <p:cNvPr id="635" name="Google Shape;635;p43"/>
          <p:cNvSpPr txBox="1"/>
          <p:nvPr/>
        </p:nvSpPr>
        <p:spPr>
          <a:xfrm>
            <a:off x="3048150" y="1064100"/>
            <a:ext cx="3061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r:id="rId3"/>
              </a:rPr>
              <a:t>priority_queue - C++ Reference</a:t>
            </a:r>
            <a:endParaRPr b="1" i="1">
              <a:solidFill>
                <a:srgbClr val="6FA8DC"/>
              </a:solidFill>
              <a:latin typeface="Barlow Semi Condensed"/>
              <a:ea typeface="Barlow Semi Condensed"/>
              <a:cs typeface="Barlow Semi Condensed"/>
              <a:sym typeface="Barlow Semi Condensed"/>
            </a:endParaRPr>
          </a:p>
        </p:txBody>
      </p:sp>
      <p:sp>
        <p:nvSpPr>
          <p:cNvPr id="636" name="Google Shape;636;p43"/>
          <p:cNvSpPr/>
          <p:nvPr/>
        </p:nvSpPr>
        <p:spPr>
          <a:xfrm>
            <a:off x="2039388" y="1487900"/>
            <a:ext cx="5065200" cy="885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Mono"/>
                <a:ea typeface="Roboto Mono"/>
                <a:cs typeface="Roboto Mono"/>
                <a:sym typeface="Roboto Mono"/>
              </a:rPr>
              <a:t>priority_queue&lt;</a:t>
            </a:r>
            <a:endParaRPr sz="1200">
              <a:latin typeface="Roboto Mono"/>
              <a:ea typeface="Roboto Mono"/>
              <a:cs typeface="Roboto Mono"/>
              <a:sym typeface="Roboto Mono"/>
            </a:endParaRPr>
          </a:p>
          <a:p>
            <a:pPr indent="0" lvl="0" marL="0" rtl="0" algn="l">
              <a:spcBef>
                <a:spcPts val="0"/>
              </a:spcBef>
              <a:spcAft>
                <a:spcPts val="0"/>
              </a:spcAft>
              <a:buNone/>
            </a:pPr>
            <a:r>
              <a:rPr lang="en" sz="1200">
                <a:latin typeface="Roboto Mono"/>
                <a:ea typeface="Roboto Mono"/>
                <a:cs typeface="Roboto Mono"/>
                <a:sym typeface="Roboto Mono"/>
              </a:rPr>
              <a:t>  </a:t>
            </a:r>
            <a:r>
              <a:rPr lang="en" sz="1200">
                <a:highlight>
                  <a:srgbClr val="D9EAD3"/>
                </a:highlight>
                <a:latin typeface="Roboto Mono"/>
                <a:ea typeface="Roboto Mono"/>
                <a:cs typeface="Roboto Mono"/>
                <a:sym typeface="Roboto Mono"/>
              </a:rPr>
              <a:t>pair&lt;int,int&gt;</a:t>
            </a:r>
            <a:r>
              <a:rPr lang="en" sz="1200">
                <a:latin typeface="Roboto Mono"/>
                <a:ea typeface="Roboto Mono"/>
                <a:cs typeface="Roboto Mono"/>
                <a:sym typeface="Roboto Mono"/>
              </a:rPr>
              <a:t>,          </a:t>
            </a:r>
            <a:r>
              <a:rPr lang="en" sz="1200">
                <a:solidFill>
                  <a:srgbClr val="999999"/>
                </a:solidFill>
                <a:latin typeface="Roboto Mono"/>
                <a:ea typeface="Roboto Mono"/>
                <a:cs typeface="Roboto Mono"/>
                <a:sym typeface="Roboto Mono"/>
              </a:rPr>
              <a:t>// (key,value) pair</a:t>
            </a:r>
            <a:endParaRPr sz="1200">
              <a:solidFill>
                <a:srgbClr val="999999"/>
              </a:solidFill>
              <a:latin typeface="Roboto Mono"/>
              <a:ea typeface="Roboto Mono"/>
              <a:cs typeface="Roboto Mono"/>
              <a:sym typeface="Roboto Mono"/>
            </a:endParaRPr>
          </a:p>
          <a:p>
            <a:pPr indent="0" lvl="0" marL="0" rtl="0" algn="l">
              <a:spcBef>
                <a:spcPts val="0"/>
              </a:spcBef>
              <a:spcAft>
                <a:spcPts val="0"/>
              </a:spcAft>
              <a:buNone/>
            </a:pPr>
            <a:r>
              <a:rPr lang="en" sz="1200">
                <a:latin typeface="Roboto Mono"/>
                <a:ea typeface="Roboto Mono"/>
                <a:cs typeface="Roboto Mono"/>
                <a:sym typeface="Roboto Mono"/>
              </a:rPr>
              <a:t>  </a:t>
            </a:r>
            <a:r>
              <a:rPr lang="en" sz="1200">
                <a:highlight>
                  <a:srgbClr val="D9D2E9"/>
                </a:highlight>
                <a:latin typeface="Roboto Mono"/>
                <a:ea typeface="Roboto Mono"/>
                <a:cs typeface="Roboto Mono"/>
                <a:sym typeface="Roboto Mono"/>
              </a:rPr>
              <a:t>vector&lt;</a:t>
            </a:r>
            <a:r>
              <a:rPr lang="en" sz="1200">
                <a:highlight>
                  <a:srgbClr val="D9EAD3"/>
                </a:highlight>
                <a:latin typeface="Roboto Mono"/>
                <a:ea typeface="Roboto Mono"/>
                <a:cs typeface="Roboto Mono"/>
                <a:sym typeface="Roboto Mono"/>
              </a:rPr>
              <a:t>pair&lt;int,int&gt;</a:t>
            </a:r>
            <a:r>
              <a:rPr lang="en" sz="1200">
                <a:highlight>
                  <a:srgbClr val="D9D2E9"/>
                </a:highlight>
                <a:latin typeface="Roboto Mono"/>
                <a:ea typeface="Roboto Mono"/>
                <a:cs typeface="Roboto Mono"/>
                <a:sym typeface="Roboto Mono"/>
              </a:rPr>
              <a:t>&gt;</a:t>
            </a:r>
            <a:r>
              <a:rPr lang="en" sz="1200">
                <a:latin typeface="Roboto Mono"/>
                <a:ea typeface="Roboto Mono"/>
                <a:cs typeface="Roboto Mono"/>
                <a:sym typeface="Roboto Mono"/>
              </a:rPr>
              <a:t>,  </a:t>
            </a:r>
            <a:r>
              <a:rPr lang="en" sz="1200">
                <a:solidFill>
                  <a:srgbClr val="999999"/>
                </a:solidFill>
                <a:latin typeface="Roboto Mono"/>
                <a:ea typeface="Roboto Mono"/>
                <a:cs typeface="Roboto Mono"/>
                <a:sym typeface="Roboto Mono"/>
              </a:rPr>
              <a:t>// store pairs in a vector</a:t>
            </a:r>
            <a:endParaRPr sz="1200">
              <a:solidFill>
                <a:srgbClr val="999999"/>
              </a:solidFill>
              <a:latin typeface="Roboto Mono"/>
              <a:ea typeface="Roboto Mono"/>
              <a:cs typeface="Roboto Mono"/>
              <a:sym typeface="Roboto Mono"/>
            </a:endParaRPr>
          </a:p>
          <a:p>
            <a:pPr indent="0" lvl="0" marL="0" rtl="0" algn="l">
              <a:spcBef>
                <a:spcPts val="0"/>
              </a:spcBef>
              <a:spcAft>
                <a:spcPts val="0"/>
              </a:spcAft>
              <a:buNone/>
            </a:pPr>
            <a:r>
              <a:rPr lang="en" sz="1200">
                <a:latin typeface="Roboto Mono"/>
                <a:ea typeface="Roboto Mono"/>
                <a:cs typeface="Roboto Mono"/>
                <a:sym typeface="Roboto Mono"/>
              </a:rPr>
              <a:t>  </a:t>
            </a:r>
            <a:r>
              <a:rPr lang="en" sz="1200">
                <a:highlight>
                  <a:srgbClr val="E6B8AF"/>
                </a:highlight>
                <a:latin typeface="Roboto Mono"/>
                <a:ea typeface="Roboto Mono"/>
                <a:cs typeface="Roboto Mono"/>
                <a:sym typeface="Roboto Mono"/>
              </a:rPr>
              <a:t>prioritize</a:t>
            </a:r>
            <a:r>
              <a:rPr lang="en" sz="1200">
                <a:latin typeface="Roboto Mono"/>
                <a:ea typeface="Roboto Mono"/>
                <a:cs typeface="Roboto Mono"/>
                <a:sym typeface="Roboto Mono"/>
              </a:rPr>
              <a:t>&gt; pq;         </a:t>
            </a:r>
            <a:r>
              <a:rPr lang="en" sz="1200">
                <a:solidFill>
                  <a:srgbClr val="999999"/>
                </a:solidFill>
                <a:latin typeface="Roboto Mono"/>
                <a:ea typeface="Roboto Mono"/>
                <a:cs typeface="Roboto Mono"/>
                <a:sym typeface="Roboto Mono"/>
              </a:rPr>
              <a:t>// function object</a:t>
            </a:r>
            <a:endParaRPr sz="1200">
              <a:solidFill>
                <a:srgbClr val="999999"/>
              </a:solidFill>
              <a:latin typeface="Roboto Mono"/>
              <a:ea typeface="Roboto Mono"/>
              <a:cs typeface="Roboto Mono"/>
              <a:sym typeface="Roboto Mono"/>
            </a:endParaRPr>
          </a:p>
        </p:txBody>
      </p:sp>
      <p:sp>
        <p:nvSpPr>
          <p:cNvPr id="637" name="Google Shape;637;p43"/>
          <p:cNvSpPr/>
          <p:nvPr/>
        </p:nvSpPr>
        <p:spPr>
          <a:xfrm>
            <a:off x="1097388" y="2455400"/>
            <a:ext cx="6949200" cy="16512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Mono"/>
                <a:ea typeface="Roboto Mono"/>
                <a:cs typeface="Roboto Mono"/>
                <a:sym typeface="Roboto Mono"/>
              </a:rPr>
              <a:t>c</a:t>
            </a:r>
            <a:r>
              <a:rPr lang="en" sz="1200">
                <a:latin typeface="Roboto Mono"/>
                <a:ea typeface="Roboto Mono"/>
                <a:cs typeface="Roboto Mono"/>
                <a:sym typeface="Roboto Mono"/>
              </a:rPr>
              <a:t>lass </a:t>
            </a:r>
            <a:r>
              <a:rPr lang="en" sz="1200">
                <a:highlight>
                  <a:srgbClr val="E6B8AF"/>
                </a:highlight>
                <a:latin typeface="Roboto Mono"/>
                <a:ea typeface="Roboto Mono"/>
                <a:cs typeface="Roboto Mono"/>
                <a:sym typeface="Roboto Mono"/>
              </a:rPr>
              <a:t>prioritize</a:t>
            </a:r>
            <a:r>
              <a:rPr lang="en" sz="1200">
                <a:latin typeface="Roboto Mono"/>
                <a:ea typeface="Roboto Mono"/>
                <a:cs typeface="Roboto Mono"/>
                <a:sym typeface="Roboto Mono"/>
              </a:rPr>
              <a:t>  </a:t>
            </a:r>
            <a:r>
              <a:rPr lang="en" sz="1200">
                <a:solidFill>
                  <a:srgbClr val="999999"/>
                </a:solidFill>
                <a:latin typeface="Roboto Mono"/>
                <a:ea typeface="Roboto Mono"/>
                <a:cs typeface="Roboto Mono"/>
                <a:sym typeface="Roboto Mono"/>
              </a:rPr>
              <a:t>// you could also use a struct</a:t>
            </a:r>
            <a:endParaRPr sz="1200">
              <a:solidFill>
                <a:srgbClr val="999999"/>
              </a:solidFill>
              <a:latin typeface="Roboto Mono"/>
              <a:ea typeface="Roboto Mono"/>
              <a:cs typeface="Roboto Mono"/>
              <a:sym typeface="Roboto Mono"/>
            </a:endParaRPr>
          </a:p>
          <a:p>
            <a:pPr indent="0" lvl="0" marL="0" rtl="0" algn="l">
              <a:spcBef>
                <a:spcPts val="0"/>
              </a:spcBef>
              <a:spcAft>
                <a:spcPts val="0"/>
              </a:spcAft>
              <a:buNone/>
            </a:pPr>
            <a:r>
              <a:rPr lang="en" sz="1200">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spcBef>
                <a:spcPts val="0"/>
              </a:spcBef>
              <a:spcAft>
                <a:spcPts val="0"/>
              </a:spcAft>
              <a:buNone/>
            </a:pPr>
            <a:r>
              <a:rPr lang="en" sz="1200">
                <a:latin typeface="Roboto Mono"/>
                <a:ea typeface="Roboto Mono"/>
                <a:cs typeface="Roboto Mono"/>
                <a:sym typeface="Roboto Mono"/>
              </a:rPr>
              <a:t>p</a:t>
            </a:r>
            <a:r>
              <a:rPr lang="en" sz="1200">
                <a:latin typeface="Roboto Mono"/>
                <a:ea typeface="Roboto Mono"/>
                <a:cs typeface="Roboto Mono"/>
                <a:sym typeface="Roboto Mono"/>
              </a:rPr>
              <a:t>ublic:</a:t>
            </a:r>
            <a:endParaRPr sz="1200">
              <a:latin typeface="Roboto Mono"/>
              <a:ea typeface="Roboto Mono"/>
              <a:cs typeface="Roboto Mono"/>
              <a:sym typeface="Roboto Mono"/>
            </a:endParaRPr>
          </a:p>
          <a:p>
            <a:pPr indent="0" lvl="0" marL="0" rtl="0" algn="l">
              <a:spcBef>
                <a:spcPts val="0"/>
              </a:spcBef>
              <a:spcAft>
                <a:spcPts val="0"/>
              </a:spcAft>
              <a:buNone/>
            </a:pPr>
            <a:r>
              <a:rPr lang="en" sz="1200">
                <a:latin typeface="Roboto Mono"/>
                <a:ea typeface="Roboto Mono"/>
                <a:cs typeface="Roboto Mono"/>
                <a:sym typeface="Roboto Mono"/>
              </a:rPr>
              <a:t>  </a:t>
            </a:r>
            <a:r>
              <a:rPr lang="en" sz="1200">
                <a:latin typeface="Roboto Mono"/>
                <a:ea typeface="Roboto Mono"/>
                <a:cs typeface="Roboto Mono"/>
                <a:sym typeface="Roboto Mono"/>
              </a:rPr>
              <a:t>b</a:t>
            </a:r>
            <a:r>
              <a:rPr lang="en" sz="1200">
                <a:latin typeface="Roboto Mono"/>
                <a:ea typeface="Roboto Mono"/>
                <a:cs typeface="Roboto Mono"/>
                <a:sym typeface="Roboto Mono"/>
              </a:rPr>
              <a:t>ool </a:t>
            </a:r>
            <a:r>
              <a:rPr b="1" lang="en" sz="1200">
                <a:highlight>
                  <a:srgbClr val="FCE5CD"/>
                </a:highlight>
                <a:latin typeface="Roboto Mono"/>
                <a:ea typeface="Roboto Mono"/>
                <a:cs typeface="Roboto Mono"/>
                <a:sym typeface="Roboto Mono"/>
              </a:rPr>
              <a:t>operator()</a:t>
            </a:r>
            <a:r>
              <a:rPr lang="en" sz="1200">
                <a:latin typeface="Roboto Mono"/>
                <a:ea typeface="Roboto Mono"/>
                <a:cs typeface="Roboto Mono"/>
                <a:sym typeface="Roboto Mono"/>
              </a:rPr>
              <a:t>(const </a:t>
            </a:r>
            <a:r>
              <a:rPr lang="en" sz="1200">
                <a:highlight>
                  <a:srgbClr val="D9EAD3"/>
                </a:highlight>
                <a:latin typeface="Roboto Mono"/>
                <a:ea typeface="Roboto Mono"/>
                <a:cs typeface="Roboto Mono"/>
                <a:sym typeface="Roboto Mono"/>
              </a:rPr>
              <a:t>pair&lt;int,int&gt;</a:t>
            </a:r>
            <a:r>
              <a:rPr lang="en" sz="1200">
                <a:latin typeface="Roboto Mono"/>
                <a:ea typeface="Roboto Mono"/>
                <a:cs typeface="Roboto Mono"/>
                <a:sym typeface="Roboto Mono"/>
              </a:rPr>
              <a:t>&amp; p1, </a:t>
            </a:r>
            <a:r>
              <a:rPr lang="en" sz="1200">
                <a:solidFill>
                  <a:schemeClr val="dk1"/>
                </a:solidFill>
                <a:latin typeface="Roboto Mono"/>
                <a:ea typeface="Roboto Mono"/>
                <a:cs typeface="Roboto Mono"/>
                <a:sym typeface="Roboto Mono"/>
              </a:rPr>
              <a:t>const </a:t>
            </a:r>
            <a:r>
              <a:rPr lang="en" sz="1200">
                <a:solidFill>
                  <a:schemeClr val="dk1"/>
                </a:solidFill>
                <a:highlight>
                  <a:srgbClr val="D9EAD3"/>
                </a:highlight>
                <a:latin typeface="Roboto Mono"/>
                <a:ea typeface="Roboto Mono"/>
                <a:cs typeface="Roboto Mono"/>
                <a:sym typeface="Roboto Mono"/>
              </a:rPr>
              <a:t>pair&lt;int,int&gt;</a:t>
            </a:r>
            <a:r>
              <a:rPr lang="en" sz="1200">
                <a:solidFill>
                  <a:schemeClr val="dk1"/>
                </a:solidFill>
                <a:latin typeface="Roboto Mono"/>
                <a:ea typeface="Roboto Mono"/>
                <a:cs typeface="Roboto Mono"/>
                <a:sym typeface="Roboto Mono"/>
              </a:rPr>
              <a:t>&amp; p2) const</a:t>
            </a:r>
            <a:endParaRPr sz="12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  {</a:t>
            </a:r>
            <a:endParaRPr sz="12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    return </a:t>
            </a:r>
            <a:r>
              <a:rPr lang="en" sz="1200">
                <a:solidFill>
                  <a:schemeClr val="dk1"/>
                </a:solidFill>
                <a:highlight>
                  <a:srgbClr val="E6B8AF"/>
                </a:highlight>
                <a:latin typeface="Roboto Mono"/>
                <a:ea typeface="Roboto Mono"/>
                <a:cs typeface="Roboto Mono"/>
                <a:sym typeface="Roboto Mono"/>
              </a:rPr>
              <a:t>p1.second &gt; p2.second</a:t>
            </a:r>
            <a:r>
              <a:rPr lang="en" sz="1200">
                <a:solidFill>
                  <a:schemeClr val="dk1"/>
                </a:solidFill>
                <a:latin typeface="Roboto Mono"/>
                <a:ea typeface="Roboto Mono"/>
                <a:cs typeface="Roboto Mono"/>
                <a:sym typeface="Roboto Mono"/>
              </a:rPr>
              <a:t>;  </a:t>
            </a:r>
            <a:r>
              <a:rPr lang="en" sz="1200">
                <a:solidFill>
                  <a:srgbClr val="999999"/>
                </a:solidFill>
                <a:latin typeface="Roboto Mono"/>
                <a:ea typeface="Roboto Mono"/>
                <a:cs typeface="Roboto Mono"/>
                <a:sym typeface="Roboto Mono"/>
              </a:rPr>
              <a:t>// HuffmanNode* will be different</a:t>
            </a:r>
            <a:endParaRPr sz="1200">
              <a:solidFill>
                <a:srgbClr val="999999"/>
              </a:solidFill>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  }</a:t>
            </a:r>
            <a:endParaRPr sz="12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200">
                <a:solidFill>
                  <a:schemeClr val="dk1"/>
                </a:solidFill>
                <a:latin typeface="Roboto Mono"/>
                <a:ea typeface="Roboto Mono"/>
                <a:cs typeface="Roboto Mono"/>
                <a:sym typeface="Roboto Mono"/>
              </a:rPr>
              <a:t>};</a:t>
            </a:r>
            <a:endParaRPr sz="1200">
              <a:latin typeface="Roboto Mono"/>
              <a:ea typeface="Roboto Mono"/>
              <a:cs typeface="Roboto Mono"/>
              <a:sym typeface="Roboto Mono"/>
            </a:endParaRPr>
          </a:p>
        </p:txBody>
      </p:sp>
      <p:sp>
        <p:nvSpPr>
          <p:cNvPr id="638" name="Google Shape;638;p43"/>
          <p:cNvSpPr txBox="1"/>
          <p:nvPr/>
        </p:nvSpPr>
        <p:spPr>
          <a:xfrm>
            <a:off x="974688" y="4188800"/>
            <a:ext cx="70719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t</a:t>
            </a:r>
            <a:r>
              <a:rPr b="1" i="1" lang="en">
                <a:solidFill>
                  <a:srgbClr val="6FA8DC"/>
                </a:solidFill>
                <a:latin typeface="Barlow Semi Condensed"/>
                <a:ea typeface="Barlow Semi Condensed"/>
                <a:cs typeface="Barlow Semi Condensed"/>
                <a:sym typeface="Barlow Semi Condensed"/>
              </a:rPr>
              <a:t>his is assuming the values are being compared (.second)</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u</a:t>
            </a:r>
            <a:r>
              <a:rPr b="1" i="1" lang="en">
                <a:solidFill>
                  <a:srgbClr val="6FA8DC"/>
                </a:solidFill>
                <a:latin typeface="Barlow Semi Condensed"/>
                <a:ea typeface="Barlow Semi Condensed"/>
                <a:cs typeface="Barlow Semi Condensed"/>
                <a:sym typeface="Barlow Semi Condensed"/>
              </a:rPr>
              <a:t>se </a:t>
            </a:r>
            <a:r>
              <a:rPr b="1" i="1" lang="en" u="sng">
                <a:solidFill>
                  <a:srgbClr val="6FA8DC"/>
                </a:solidFill>
                <a:latin typeface="Barlow Semi Condensed"/>
                <a:ea typeface="Barlow Semi Condensed"/>
                <a:cs typeface="Barlow Semi Condensed"/>
                <a:sym typeface="Barlow Semi Condensed"/>
              </a:rPr>
              <a:t>p1 &gt; p2</a:t>
            </a:r>
            <a:r>
              <a:rPr b="1" i="1" lang="en">
                <a:solidFill>
                  <a:srgbClr val="6FA8DC"/>
                </a:solidFill>
                <a:latin typeface="Barlow Semi Condensed"/>
                <a:ea typeface="Barlow Semi Condensed"/>
                <a:cs typeface="Barlow Semi Condensed"/>
                <a:sym typeface="Barlow Semi Condensed"/>
              </a:rPr>
              <a:t> if you want smaller values at the front of the queue</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B45F06"/>
                </a:solidFill>
                <a:latin typeface="Barlow Semi Condensed"/>
                <a:ea typeface="Barlow Semi Condensed"/>
                <a:cs typeface="Barlow Semi Condensed"/>
                <a:sym typeface="Barlow Semi Condensed"/>
              </a:rPr>
              <a:t>y</a:t>
            </a:r>
            <a:r>
              <a:rPr b="1" i="1" lang="en">
                <a:solidFill>
                  <a:srgbClr val="B45F06"/>
                </a:solidFill>
                <a:latin typeface="Barlow Semi Condensed"/>
                <a:ea typeface="Barlow Semi Condensed"/>
                <a:cs typeface="Barlow Semi Condensed"/>
                <a:sym typeface="Barlow Semi Condensed"/>
              </a:rPr>
              <a:t>our project will have </a:t>
            </a:r>
            <a:r>
              <a:rPr b="1" i="1" lang="en">
                <a:solidFill>
                  <a:srgbClr val="B45F06"/>
                </a:solidFill>
                <a:highlight>
                  <a:srgbClr val="FCE5CD"/>
                </a:highlight>
                <a:latin typeface="Barlow Semi Condensed"/>
                <a:ea typeface="Barlow Semi Condensed"/>
                <a:cs typeface="Barlow Semi Condensed"/>
                <a:sym typeface="Barlow Semi Condensed"/>
              </a:rPr>
              <a:t>HuffmanNode*</a:t>
            </a:r>
            <a:r>
              <a:rPr b="1" i="1" lang="en">
                <a:solidFill>
                  <a:srgbClr val="B45F06"/>
                </a:solidFill>
                <a:latin typeface="Barlow Semi Condensed"/>
                <a:ea typeface="Barlow Semi Condensed"/>
                <a:cs typeface="Barlow Semi Condensed"/>
                <a:sym typeface="Barlow Semi Condensed"/>
              </a:rPr>
              <a:t> instead of </a:t>
            </a:r>
            <a:r>
              <a:rPr b="1" i="1" lang="en">
                <a:solidFill>
                  <a:srgbClr val="B45F06"/>
                </a:solidFill>
                <a:highlight>
                  <a:srgbClr val="D9EAD3"/>
                </a:highlight>
                <a:latin typeface="Barlow Semi Condensed"/>
                <a:ea typeface="Barlow Semi Condensed"/>
                <a:cs typeface="Barlow Semi Condensed"/>
                <a:sym typeface="Barlow Semi Condensed"/>
              </a:rPr>
              <a:t>pair&lt;int,int&gt;</a:t>
            </a:r>
            <a:endParaRPr b="1" i="1">
              <a:solidFill>
                <a:srgbClr val="B45F06"/>
              </a:solidFill>
              <a:highlight>
                <a:srgbClr val="D9EAD3"/>
              </a:highlight>
              <a:latin typeface="Barlow Semi Condensed"/>
              <a:ea typeface="Barlow Semi Condensed"/>
              <a:cs typeface="Barlow Semi Condensed"/>
              <a:sym typeface="Barlow Semi Condensed"/>
            </a:endParaRPr>
          </a:p>
        </p:txBody>
      </p:sp>
      <p:sp>
        <p:nvSpPr>
          <p:cNvPr id="639" name="Google Shape;639;p43"/>
          <p:cNvSpPr txBox="1"/>
          <p:nvPr/>
        </p:nvSpPr>
        <p:spPr>
          <a:xfrm>
            <a:off x="7157475" y="1676600"/>
            <a:ext cx="14739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700">
                <a:solidFill>
                  <a:srgbClr val="6FA8DC"/>
                </a:solidFill>
                <a:latin typeface="Barlow Semi Condensed"/>
                <a:ea typeface="Barlow Semi Condensed"/>
                <a:cs typeface="Barlow Semi Condensed"/>
                <a:sym typeface="Barlow Semi Condensed"/>
              </a:rPr>
              <a:t>C++ is stupid, so you must explicitly tell the priority queue how you want to handle the ordering</a:t>
            </a:r>
            <a:endParaRPr b="1" i="1" sz="700">
              <a:solidFill>
                <a:srgbClr val="6FA8DC"/>
              </a:solidFill>
              <a:latin typeface="Barlow Semi Condensed"/>
              <a:ea typeface="Barlow Semi Condensed"/>
              <a:cs typeface="Barlow Semi Condensed"/>
              <a:sym typeface="Barlow Semi Condensed"/>
            </a:endParaRPr>
          </a:p>
        </p:txBody>
      </p:sp>
      <p:sp>
        <p:nvSpPr>
          <p:cNvPr id="640" name="Google Shape;640;p43"/>
          <p:cNvSpPr txBox="1"/>
          <p:nvPr/>
        </p:nvSpPr>
        <p:spPr>
          <a:xfrm>
            <a:off x="6954525" y="134325"/>
            <a:ext cx="20343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300">
                <a:solidFill>
                  <a:srgbClr val="CC0000"/>
                </a:solidFill>
                <a:highlight>
                  <a:srgbClr val="F4CCCC"/>
                </a:highlight>
                <a:latin typeface="Barlow Semi Condensed"/>
                <a:ea typeface="Barlow Semi Condensed"/>
                <a:cs typeface="Barlow Semi Condensed"/>
                <a:sym typeface="Barlow Semi Condensed"/>
              </a:rPr>
              <a:t>THERE’S GOING TO BE A LECTURE ON THIS TOPIC</a:t>
            </a:r>
            <a:endParaRPr b="1" i="1" sz="1300">
              <a:solidFill>
                <a:srgbClr val="CC0000"/>
              </a:solidFill>
              <a:highlight>
                <a:srgbClr val="F4CCCC"/>
              </a:highlight>
              <a:latin typeface="Barlow Semi Condensed"/>
              <a:ea typeface="Barlow Semi Condensed"/>
              <a:cs typeface="Barlow Semi Condensed"/>
              <a:sym typeface="Barlow Semi Condense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644" name="Shape 644"/>
        <p:cNvGrpSpPr/>
        <p:nvPr/>
      </p:nvGrpSpPr>
      <p:grpSpPr>
        <a:xfrm>
          <a:off x="0" y="0"/>
          <a:ext cx="0" cy="0"/>
          <a:chOff x="0" y="0"/>
          <a:chExt cx="0" cy="0"/>
        </a:xfrm>
      </p:grpSpPr>
      <p:sp>
        <p:nvSpPr>
          <p:cNvPr id="645" name="Google Shape;645;p44"/>
          <p:cNvSpPr/>
          <p:nvPr/>
        </p:nvSpPr>
        <p:spPr>
          <a:xfrm>
            <a:off x="370900" y="276425"/>
            <a:ext cx="1969200" cy="411300"/>
          </a:xfrm>
          <a:prstGeom prst="parallelogram">
            <a:avLst>
              <a:gd fmla="val 11476" name="adj"/>
            </a:avLst>
          </a:prstGeom>
          <a:solidFill>
            <a:srgbClr val="F9CB9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646" name="Google Shape;646;p44"/>
          <p:cNvSpPr/>
          <p:nvPr/>
        </p:nvSpPr>
        <p:spPr>
          <a:xfrm>
            <a:off x="2218726" y="197225"/>
            <a:ext cx="385776" cy="576220"/>
          </a:xfrm>
          <a:prstGeom prst="rect">
            <a:avLst/>
          </a:prstGeom>
        </p:spPr>
        <p:txBody>
          <a:bodyPr>
            <a:prstTxWarp prst="textPlain"/>
          </a:bodyPr>
          <a:lstStyle/>
          <a:p>
            <a:pPr lvl="0" algn="ctr"/>
            <a:r>
              <a:rPr b="1" i="1">
                <a:ln cap="flat" cmpd="sng" w="19050">
                  <a:solidFill>
                    <a:srgbClr val="E69138"/>
                  </a:solidFill>
                  <a:prstDash val="solid"/>
                  <a:round/>
                  <a:headEnd len="sm" w="sm" type="none"/>
                  <a:tailEnd len="sm" w="sm" type="none"/>
                </a:ln>
                <a:noFill/>
                <a:latin typeface="Barlow Semi Condensed"/>
              </a:rPr>
              <a:t>2</a:t>
            </a:r>
          </a:p>
        </p:txBody>
      </p:sp>
      <p:sp>
        <p:nvSpPr>
          <p:cNvPr id="647" name="Google Shape;647;p44"/>
          <p:cNvSpPr/>
          <p:nvPr/>
        </p:nvSpPr>
        <p:spPr>
          <a:xfrm>
            <a:off x="2962202" y="315838"/>
            <a:ext cx="3219591" cy="406297"/>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PRIORITY QUEUE</a:t>
            </a:r>
          </a:p>
        </p:txBody>
      </p:sp>
      <p:sp>
        <p:nvSpPr>
          <p:cNvPr id="648" name="Google Shape;648;p44"/>
          <p:cNvSpPr/>
          <p:nvPr/>
        </p:nvSpPr>
        <p:spPr>
          <a:xfrm>
            <a:off x="3704339" y="773450"/>
            <a:ext cx="1735296"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FILLING IT UP</a:t>
            </a:r>
          </a:p>
        </p:txBody>
      </p:sp>
      <p:graphicFrame>
        <p:nvGraphicFramePr>
          <p:cNvPr id="649" name="Google Shape;649;p44"/>
          <p:cNvGraphicFramePr/>
          <p:nvPr/>
        </p:nvGraphicFramePr>
        <p:xfrm>
          <a:off x="3925425" y="3677738"/>
          <a:ext cx="3000000" cy="3000000"/>
        </p:xfrm>
        <a:graphic>
          <a:graphicData uri="http://schemas.openxmlformats.org/drawingml/2006/table">
            <a:tbl>
              <a:tblPr>
                <a:noFill/>
                <a:tableStyleId>{91E45AA0-79CB-48E7-90BD-5F0AAC9F3944}</a:tableStyleId>
              </a:tblPr>
              <a:tblGrid>
                <a:gridCol w="804325"/>
                <a:gridCol w="804325"/>
                <a:gridCol w="804325"/>
                <a:gridCol w="804325"/>
                <a:gridCol w="804325"/>
              </a:tblGrid>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6B26B"/>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(space)</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b</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sp>
        <p:nvSpPr>
          <p:cNvPr id="650" name="Google Shape;650;p44"/>
          <p:cNvSpPr txBox="1"/>
          <p:nvPr/>
        </p:nvSpPr>
        <p:spPr>
          <a:xfrm>
            <a:off x="3048150" y="1064100"/>
            <a:ext cx="3061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r:id="rId3"/>
              </a:rPr>
              <a:t>priority_queue - C++ Reference</a:t>
            </a:r>
            <a:endParaRPr b="1" i="1">
              <a:solidFill>
                <a:srgbClr val="6FA8DC"/>
              </a:solidFill>
              <a:latin typeface="Barlow Semi Condensed"/>
              <a:ea typeface="Barlow Semi Condensed"/>
              <a:cs typeface="Barlow Semi Condensed"/>
              <a:sym typeface="Barlow Semi Condensed"/>
            </a:endParaRPr>
          </a:p>
        </p:txBody>
      </p:sp>
      <p:sp>
        <p:nvSpPr>
          <p:cNvPr id="651" name="Google Shape;651;p44"/>
          <p:cNvSpPr/>
          <p:nvPr/>
        </p:nvSpPr>
        <p:spPr>
          <a:xfrm>
            <a:off x="3704350" y="3442513"/>
            <a:ext cx="1202534" cy="193663"/>
          </a:xfrm>
          <a:prstGeom prst="rect">
            <a:avLst/>
          </a:prstGeom>
        </p:spPr>
        <p:txBody>
          <a:bodyPr>
            <a:prstTxWarp prst="textPlain"/>
          </a:bodyPr>
          <a:lstStyle/>
          <a:p>
            <a:pPr lvl="0" algn="ctr"/>
            <a:r>
              <a:rPr b="1" i="1">
                <a:ln>
                  <a:noFill/>
                </a:ln>
                <a:solidFill>
                  <a:schemeClr val="dk1"/>
                </a:solidFill>
                <a:latin typeface="Barlow Semi Condensed"/>
              </a:rPr>
              <a:t>front of queue</a:t>
            </a:r>
          </a:p>
        </p:txBody>
      </p:sp>
      <p:graphicFrame>
        <p:nvGraphicFramePr>
          <p:cNvPr id="652" name="Google Shape;652;p44"/>
          <p:cNvGraphicFramePr/>
          <p:nvPr/>
        </p:nvGraphicFramePr>
        <p:xfrm>
          <a:off x="1054450" y="2145650"/>
          <a:ext cx="3000000" cy="3000000"/>
        </p:xfrm>
        <a:graphic>
          <a:graphicData uri="http://schemas.openxmlformats.org/drawingml/2006/table">
            <a:tbl>
              <a:tblPr>
                <a:noFill/>
                <a:tableStyleId>{91E45AA0-79CB-48E7-90BD-5F0AAC9F3944}</a:tableStyleId>
              </a:tblPr>
              <a:tblGrid>
                <a:gridCol w="846450"/>
                <a:gridCol w="846450"/>
              </a:tblGrid>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KEY</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9999"/>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VALUE</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A9999"/>
                    </a:solidFill>
                  </a:tcPr>
                </a:tc>
              </a:tr>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a</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3</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b</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3</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c</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1</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(space)</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2</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59850">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EOF</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sz="1300">
                          <a:solidFill>
                            <a:schemeClr val="dk1"/>
                          </a:solidFill>
                          <a:latin typeface="Barlow Semi Condensed"/>
                          <a:ea typeface="Barlow Semi Condensed"/>
                          <a:cs typeface="Barlow Semi Condensed"/>
                          <a:sym typeface="Barlow Semi Condensed"/>
                        </a:rPr>
                        <a:t>1</a:t>
                      </a:r>
                      <a:endParaRPr b="1" i="1" sz="1300">
                        <a:solidFill>
                          <a:schemeClr val="dk1"/>
                        </a:solidFill>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bl>
          </a:graphicData>
        </a:graphic>
      </p:graphicFrame>
      <p:graphicFrame>
        <p:nvGraphicFramePr>
          <p:cNvPr id="653" name="Google Shape;653;p44"/>
          <p:cNvGraphicFramePr/>
          <p:nvPr/>
        </p:nvGraphicFramePr>
        <p:xfrm>
          <a:off x="3846638" y="1999775"/>
          <a:ext cx="3000000" cy="3000000"/>
        </p:xfrm>
        <a:graphic>
          <a:graphicData uri="http://schemas.openxmlformats.org/drawingml/2006/table">
            <a:tbl>
              <a:tblPr>
                <a:noFill/>
                <a:tableStyleId>{91E45AA0-79CB-48E7-90BD-5F0AAC9F3944}</a:tableStyleId>
              </a:tblPr>
              <a:tblGrid>
                <a:gridCol w="804325"/>
              </a:tblGrid>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sp>
        <p:nvSpPr>
          <p:cNvPr id="654" name="Google Shape;654;p44"/>
          <p:cNvSpPr/>
          <p:nvPr/>
        </p:nvSpPr>
        <p:spPr>
          <a:xfrm>
            <a:off x="3662713" y="1790588"/>
            <a:ext cx="1172187" cy="154800"/>
          </a:xfrm>
          <a:prstGeom prst="rect">
            <a:avLst/>
          </a:prstGeom>
        </p:spPr>
        <p:txBody>
          <a:bodyPr>
            <a:prstTxWarp prst="textPlain"/>
          </a:bodyPr>
          <a:lstStyle/>
          <a:p>
            <a:pPr lvl="0" algn="ctr"/>
            <a:r>
              <a:rPr b="1" i="1">
                <a:ln>
                  <a:noFill/>
                </a:ln>
                <a:solidFill>
                  <a:schemeClr val="dk1"/>
                </a:solidFill>
                <a:latin typeface="Barlow Semi Condensed"/>
              </a:rPr>
              <a:t>HuffmanNode</a:t>
            </a:r>
          </a:p>
        </p:txBody>
      </p:sp>
      <p:sp>
        <p:nvSpPr>
          <p:cNvPr id="655" name="Google Shape;655;p44"/>
          <p:cNvSpPr/>
          <p:nvPr/>
        </p:nvSpPr>
        <p:spPr>
          <a:xfrm>
            <a:off x="1265238" y="1888863"/>
            <a:ext cx="1271306" cy="196283"/>
          </a:xfrm>
          <a:prstGeom prst="rect">
            <a:avLst/>
          </a:prstGeom>
        </p:spPr>
        <p:txBody>
          <a:bodyPr>
            <a:prstTxWarp prst="textPlain"/>
          </a:bodyPr>
          <a:lstStyle/>
          <a:p>
            <a:pPr lvl="0" algn="ctr"/>
            <a:r>
              <a:rPr b="1" i="1">
                <a:ln>
                  <a:noFill/>
                </a:ln>
                <a:solidFill>
                  <a:schemeClr val="dk1"/>
                </a:solidFill>
                <a:latin typeface="Barlow Semi Condensed"/>
              </a:rPr>
              <a:t>Frequency Map</a:t>
            </a:r>
          </a:p>
        </p:txBody>
      </p:sp>
      <p:sp>
        <p:nvSpPr>
          <p:cNvPr id="656" name="Google Shape;656;p44"/>
          <p:cNvSpPr txBox="1"/>
          <p:nvPr/>
        </p:nvSpPr>
        <p:spPr>
          <a:xfrm>
            <a:off x="5279000" y="1888875"/>
            <a:ext cx="33264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f</a:t>
            </a:r>
            <a:r>
              <a:rPr b="1" i="1" lang="en">
                <a:solidFill>
                  <a:srgbClr val="6FA8DC"/>
                </a:solidFill>
                <a:latin typeface="Barlow Semi Condensed"/>
                <a:ea typeface="Barlow Semi Condensed"/>
                <a:cs typeface="Barlow Semi Condensed"/>
                <a:sym typeface="Barlow Semi Condensed"/>
              </a:rPr>
              <a:t>or every key-value pair in your frequency map, create a new node for it, then insert the node to the priority queue</a:t>
            </a:r>
            <a:endParaRPr b="1" i="1">
              <a:solidFill>
                <a:srgbClr val="6FA8DC"/>
              </a:solidFill>
              <a:latin typeface="Barlow Semi Condensed"/>
              <a:ea typeface="Barlow Semi Condensed"/>
              <a:cs typeface="Barlow Semi Condensed"/>
              <a:sym typeface="Barlow Semi Condensed"/>
            </a:endParaRPr>
          </a:p>
        </p:txBody>
      </p:sp>
      <p:sp>
        <p:nvSpPr>
          <p:cNvPr id="657" name="Google Shape;657;p44"/>
          <p:cNvSpPr txBox="1"/>
          <p:nvPr/>
        </p:nvSpPr>
        <p:spPr>
          <a:xfrm>
            <a:off x="5279000" y="2792225"/>
            <a:ext cx="3326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beware, syntax is tricky here</a:t>
            </a:r>
            <a:endParaRPr b="1" i="1">
              <a:solidFill>
                <a:srgbClr val="6FA8DC"/>
              </a:solidFill>
              <a:latin typeface="Barlow Semi Condensed"/>
              <a:ea typeface="Barlow Semi Condensed"/>
              <a:cs typeface="Barlow Semi Condensed"/>
              <a:sym typeface="Barlow Semi Condensed"/>
            </a:endParaRPr>
          </a:p>
        </p:txBody>
      </p:sp>
      <p:sp>
        <p:nvSpPr>
          <p:cNvPr id="658" name="Google Shape;658;p44"/>
          <p:cNvSpPr/>
          <p:nvPr/>
        </p:nvSpPr>
        <p:spPr>
          <a:xfrm>
            <a:off x="2861700" y="2311087"/>
            <a:ext cx="909025" cy="480950"/>
          </a:xfrm>
          <a:custGeom>
            <a:rect b="b" l="l" r="r" t="t"/>
            <a:pathLst>
              <a:path extrusionOk="0" h="19238" w="36361">
                <a:moveTo>
                  <a:pt x="0" y="16908"/>
                </a:moveTo>
                <a:cubicBezTo>
                  <a:pt x="3868" y="17873"/>
                  <a:pt x="8365" y="20459"/>
                  <a:pt x="11851" y="18524"/>
                </a:cubicBezTo>
                <a:cubicBezTo>
                  <a:pt x="20538" y="13700"/>
                  <a:pt x="29335" y="-5470"/>
                  <a:pt x="36361" y="1556"/>
                </a:cubicBezTo>
              </a:path>
            </a:pathLst>
          </a:custGeom>
          <a:noFill/>
          <a:ln cap="flat" cmpd="sng" w="9525">
            <a:solidFill>
              <a:srgbClr val="CC0000"/>
            </a:solidFill>
            <a:prstDash val="solid"/>
            <a:round/>
            <a:headEnd len="med" w="med" type="none"/>
            <a:tailEnd len="med" w="med" type="triangle"/>
          </a:ln>
        </p:spPr>
      </p:sp>
      <p:sp>
        <p:nvSpPr>
          <p:cNvPr id="659" name="Google Shape;659;p44"/>
          <p:cNvSpPr/>
          <p:nvPr/>
        </p:nvSpPr>
        <p:spPr>
          <a:xfrm>
            <a:off x="4720125" y="2403825"/>
            <a:ext cx="2801206" cy="1205359"/>
          </a:xfrm>
          <a:custGeom>
            <a:rect b="b" l="l" r="r" t="t"/>
            <a:pathLst>
              <a:path extrusionOk="0" h="48481" w="81071">
                <a:moveTo>
                  <a:pt x="0" y="0"/>
                </a:moveTo>
                <a:cubicBezTo>
                  <a:pt x="7325" y="2448"/>
                  <a:pt x="9183" y="12428"/>
                  <a:pt x="13467" y="18854"/>
                </a:cubicBezTo>
                <a:cubicBezTo>
                  <a:pt x="18555" y="26487"/>
                  <a:pt x="26110" y="32866"/>
                  <a:pt x="34476" y="36630"/>
                </a:cubicBezTo>
                <a:cubicBezTo>
                  <a:pt x="43580" y="40726"/>
                  <a:pt x="53880" y="41788"/>
                  <a:pt x="63833" y="42556"/>
                </a:cubicBezTo>
                <a:cubicBezTo>
                  <a:pt x="69891" y="43023"/>
                  <a:pt x="81071" y="42405"/>
                  <a:pt x="81071" y="48481"/>
                </a:cubicBezTo>
              </a:path>
            </a:pathLst>
          </a:custGeom>
          <a:noFill/>
          <a:ln cap="flat" cmpd="sng" w="9525">
            <a:solidFill>
              <a:srgbClr val="E69138"/>
            </a:solidFill>
            <a:prstDash val="solid"/>
            <a:round/>
            <a:headEnd len="med" w="med" type="none"/>
            <a:tailEnd len="med" w="med" type="triangle"/>
          </a:ln>
        </p:spPr>
      </p:sp>
      <p:sp>
        <p:nvSpPr>
          <p:cNvPr id="660" name="Google Shape;660;p44"/>
          <p:cNvSpPr/>
          <p:nvPr/>
        </p:nvSpPr>
        <p:spPr>
          <a:xfrm rot="-2700000">
            <a:off x="3034747" y="2449259"/>
            <a:ext cx="524495" cy="100151"/>
          </a:xfrm>
          <a:prstGeom prst="rect">
            <a:avLst/>
          </a:prstGeom>
        </p:spPr>
        <p:txBody>
          <a:bodyPr>
            <a:prstTxWarp prst="textPlain"/>
          </a:bodyPr>
          <a:lstStyle/>
          <a:p>
            <a:pPr lvl="0" algn="ctr"/>
            <a:r>
              <a:rPr b="1" i="1">
                <a:ln>
                  <a:noFill/>
                </a:ln>
                <a:solidFill>
                  <a:srgbClr val="CC0000"/>
                </a:solidFill>
                <a:latin typeface="Barlow Semi Condensed"/>
              </a:rPr>
              <a:t>new node</a:t>
            </a:r>
          </a:p>
        </p:txBody>
      </p:sp>
      <p:sp>
        <p:nvSpPr>
          <p:cNvPr id="661" name="Google Shape;661;p44"/>
          <p:cNvSpPr/>
          <p:nvPr/>
        </p:nvSpPr>
        <p:spPr>
          <a:xfrm rot="2525366">
            <a:off x="4957212" y="2991237"/>
            <a:ext cx="468907" cy="100152"/>
          </a:xfrm>
          <a:prstGeom prst="rect">
            <a:avLst/>
          </a:prstGeom>
        </p:spPr>
        <p:txBody>
          <a:bodyPr>
            <a:prstTxWarp prst="textPlain"/>
          </a:bodyPr>
          <a:lstStyle/>
          <a:p>
            <a:pPr lvl="0" algn="ctr"/>
            <a:r>
              <a:rPr b="1" i="1">
                <a:ln>
                  <a:noFill/>
                </a:ln>
                <a:solidFill>
                  <a:srgbClr val="E69138"/>
                </a:solidFill>
                <a:latin typeface="Barlow Semi Condensed"/>
              </a:rPr>
              <a:t>enqueue</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665" name="Shape 665"/>
        <p:cNvGrpSpPr/>
        <p:nvPr/>
      </p:nvGrpSpPr>
      <p:grpSpPr>
        <a:xfrm>
          <a:off x="0" y="0"/>
          <a:ext cx="0" cy="0"/>
          <a:chOff x="0" y="0"/>
          <a:chExt cx="0" cy="0"/>
        </a:xfrm>
      </p:grpSpPr>
      <p:sp>
        <p:nvSpPr>
          <p:cNvPr id="666" name="Google Shape;666;p45"/>
          <p:cNvSpPr/>
          <p:nvPr/>
        </p:nvSpPr>
        <p:spPr>
          <a:xfrm>
            <a:off x="370900" y="276425"/>
            <a:ext cx="1969200" cy="411300"/>
          </a:xfrm>
          <a:prstGeom prst="parallelogram">
            <a:avLst>
              <a:gd fmla="val 11476" name="adj"/>
            </a:avLst>
          </a:prstGeom>
          <a:solidFill>
            <a:srgbClr val="F9CB9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667" name="Google Shape;667;p45"/>
          <p:cNvSpPr/>
          <p:nvPr/>
        </p:nvSpPr>
        <p:spPr>
          <a:xfrm>
            <a:off x="2218726" y="197225"/>
            <a:ext cx="385776" cy="576220"/>
          </a:xfrm>
          <a:prstGeom prst="rect">
            <a:avLst/>
          </a:prstGeom>
        </p:spPr>
        <p:txBody>
          <a:bodyPr>
            <a:prstTxWarp prst="textPlain"/>
          </a:bodyPr>
          <a:lstStyle/>
          <a:p>
            <a:pPr lvl="0" algn="ctr"/>
            <a:r>
              <a:rPr b="1" i="1">
                <a:ln cap="flat" cmpd="sng" w="19050">
                  <a:solidFill>
                    <a:srgbClr val="E69138"/>
                  </a:solidFill>
                  <a:prstDash val="solid"/>
                  <a:round/>
                  <a:headEnd len="sm" w="sm" type="none"/>
                  <a:tailEnd len="sm" w="sm" type="none"/>
                </a:ln>
                <a:noFill/>
                <a:latin typeface="Barlow Semi Condensed"/>
              </a:rPr>
              <a:t>2</a:t>
            </a:r>
          </a:p>
        </p:txBody>
      </p:sp>
      <p:sp>
        <p:nvSpPr>
          <p:cNvPr id="668" name="Google Shape;668;p45"/>
          <p:cNvSpPr/>
          <p:nvPr/>
        </p:nvSpPr>
        <p:spPr>
          <a:xfrm>
            <a:off x="3006802" y="304613"/>
            <a:ext cx="3130368"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ENCODING TREE</a:t>
            </a:r>
          </a:p>
        </p:txBody>
      </p:sp>
      <p:sp>
        <p:nvSpPr>
          <p:cNvPr id="669" name="Google Shape;669;p45"/>
          <p:cNvSpPr/>
          <p:nvPr/>
        </p:nvSpPr>
        <p:spPr>
          <a:xfrm>
            <a:off x="3743351" y="745250"/>
            <a:ext cx="1670791"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CONVERSION</a:t>
            </a:r>
          </a:p>
        </p:txBody>
      </p:sp>
      <p:graphicFrame>
        <p:nvGraphicFramePr>
          <p:cNvPr id="670" name="Google Shape;670;p45"/>
          <p:cNvGraphicFramePr/>
          <p:nvPr/>
        </p:nvGraphicFramePr>
        <p:xfrm>
          <a:off x="2567938" y="1311575"/>
          <a:ext cx="3000000" cy="3000000"/>
        </p:xfrm>
        <a:graphic>
          <a:graphicData uri="http://schemas.openxmlformats.org/drawingml/2006/table">
            <a:tbl>
              <a:tblPr>
                <a:noFill/>
                <a:tableStyleId>{91E45AA0-79CB-48E7-90BD-5F0AAC9F3944}</a:tableStyleId>
              </a:tblPr>
              <a:tblGrid>
                <a:gridCol w="804325"/>
                <a:gridCol w="804325"/>
                <a:gridCol w="804325"/>
                <a:gridCol w="804325"/>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6B26B"/>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(space)</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b</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sp>
        <p:nvSpPr>
          <p:cNvPr id="671" name="Google Shape;671;p45"/>
          <p:cNvSpPr/>
          <p:nvPr/>
        </p:nvSpPr>
        <p:spPr>
          <a:xfrm>
            <a:off x="2398075" y="1064088"/>
            <a:ext cx="1202534" cy="193663"/>
          </a:xfrm>
          <a:prstGeom prst="rect">
            <a:avLst/>
          </a:prstGeom>
        </p:spPr>
        <p:txBody>
          <a:bodyPr>
            <a:prstTxWarp prst="textPlain"/>
          </a:bodyPr>
          <a:lstStyle/>
          <a:p>
            <a:pPr lvl="0" algn="ctr"/>
            <a:r>
              <a:rPr b="1" i="1">
                <a:ln>
                  <a:noFill/>
                </a:ln>
                <a:solidFill>
                  <a:schemeClr val="dk1"/>
                </a:solidFill>
                <a:latin typeface="Barlow Semi Condensed"/>
              </a:rPr>
              <a:t>front of queue</a:t>
            </a:r>
          </a:p>
        </p:txBody>
      </p:sp>
      <p:sp>
        <p:nvSpPr>
          <p:cNvPr id="672" name="Google Shape;672;p45"/>
          <p:cNvSpPr txBox="1"/>
          <p:nvPr/>
        </p:nvSpPr>
        <p:spPr>
          <a:xfrm>
            <a:off x="370900" y="2157825"/>
            <a:ext cx="2518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1. g</a:t>
            </a:r>
            <a:r>
              <a:rPr b="1" i="1" lang="en">
                <a:solidFill>
                  <a:srgbClr val="6FA8DC"/>
                </a:solidFill>
                <a:latin typeface="Barlow Semi Condensed"/>
                <a:ea typeface="Barlow Semi Condensed"/>
                <a:cs typeface="Barlow Semi Condensed"/>
                <a:sym typeface="Barlow Semi Condensed"/>
              </a:rPr>
              <a:t>rab 2 nodes from the queue</a:t>
            </a:r>
            <a:endParaRPr b="1" i="1">
              <a:solidFill>
                <a:srgbClr val="6FA8DC"/>
              </a:solidFill>
              <a:latin typeface="Barlow Semi Condensed"/>
              <a:ea typeface="Barlow Semi Condensed"/>
              <a:cs typeface="Barlow Semi Condensed"/>
              <a:sym typeface="Barlow Semi Condensed"/>
            </a:endParaRPr>
          </a:p>
        </p:txBody>
      </p:sp>
      <p:graphicFrame>
        <p:nvGraphicFramePr>
          <p:cNvPr id="673" name="Google Shape;673;p45"/>
          <p:cNvGraphicFramePr/>
          <p:nvPr/>
        </p:nvGraphicFramePr>
        <p:xfrm>
          <a:off x="1737425" y="255802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674" name="Google Shape;674;p45"/>
          <p:cNvGraphicFramePr/>
          <p:nvPr/>
        </p:nvGraphicFramePr>
        <p:xfrm>
          <a:off x="718225" y="255802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sp>
        <p:nvSpPr>
          <p:cNvPr id="675" name="Google Shape;675;p45"/>
          <p:cNvSpPr txBox="1"/>
          <p:nvPr/>
        </p:nvSpPr>
        <p:spPr>
          <a:xfrm>
            <a:off x="370900" y="3475100"/>
            <a:ext cx="25182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2</a:t>
            </a:r>
            <a:r>
              <a:rPr b="1" i="1" lang="en">
                <a:solidFill>
                  <a:srgbClr val="6FA8DC"/>
                </a:solidFill>
                <a:latin typeface="Barlow Semi Condensed"/>
                <a:ea typeface="Barlow Semi Condensed"/>
                <a:cs typeface="Barlow Semi Condensed"/>
                <a:sym typeface="Barlow Semi Condensed"/>
              </a:rPr>
              <a:t>. </a:t>
            </a:r>
            <a:r>
              <a:rPr b="1" i="1" lang="en">
                <a:solidFill>
                  <a:srgbClr val="6FA8DC"/>
                </a:solidFill>
                <a:latin typeface="Barlow Semi Condensed"/>
                <a:ea typeface="Barlow Semi Condensed"/>
                <a:cs typeface="Barlow Semi Condensed"/>
                <a:sym typeface="Barlow Semi Condensed"/>
              </a:rPr>
              <a:t>c</a:t>
            </a:r>
            <a:r>
              <a:rPr b="1" i="1" lang="en">
                <a:solidFill>
                  <a:srgbClr val="6FA8DC"/>
                </a:solidFill>
                <a:latin typeface="Barlow Semi Condensed"/>
                <a:ea typeface="Barlow Semi Condensed"/>
                <a:cs typeface="Barlow Semi Condensed"/>
                <a:sym typeface="Barlow Semi Condensed"/>
              </a:rPr>
              <a:t>reate a new node where frequency is the sum</a:t>
            </a:r>
            <a:endParaRPr b="1" i="1">
              <a:solidFill>
                <a:srgbClr val="6FA8DC"/>
              </a:solidFill>
              <a:latin typeface="Barlow Semi Condensed"/>
              <a:ea typeface="Barlow Semi Condensed"/>
              <a:cs typeface="Barlow Semi Condensed"/>
              <a:sym typeface="Barlow Semi Condensed"/>
            </a:endParaRPr>
          </a:p>
        </p:txBody>
      </p:sp>
      <p:graphicFrame>
        <p:nvGraphicFramePr>
          <p:cNvPr id="676" name="Google Shape;676;p45"/>
          <p:cNvGraphicFramePr/>
          <p:nvPr/>
        </p:nvGraphicFramePr>
        <p:xfrm>
          <a:off x="1227825" y="409070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3"/>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sp>
        <p:nvSpPr>
          <p:cNvPr id="677" name="Google Shape;677;p45"/>
          <p:cNvSpPr txBox="1"/>
          <p:nvPr/>
        </p:nvSpPr>
        <p:spPr>
          <a:xfrm>
            <a:off x="2889088" y="2430675"/>
            <a:ext cx="25182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3. </a:t>
            </a:r>
            <a:r>
              <a:rPr b="1" i="1" lang="en">
                <a:solidFill>
                  <a:srgbClr val="6FA8DC"/>
                </a:solidFill>
                <a:latin typeface="Barlow Semi Condensed"/>
                <a:ea typeface="Barlow Semi Condensed"/>
                <a:cs typeface="Barlow Semi Condensed"/>
                <a:sym typeface="Barlow Semi Condensed"/>
              </a:rPr>
              <a:t>l</a:t>
            </a:r>
            <a:r>
              <a:rPr b="1" i="1" lang="en">
                <a:solidFill>
                  <a:srgbClr val="6FA8DC"/>
                </a:solidFill>
                <a:latin typeface="Barlow Semi Condensed"/>
                <a:ea typeface="Barlow Semi Condensed"/>
                <a:cs typeface="Barlow Semi Condensed"/>
                <a:sym typeface="Barlow Semi Condensed"/>
              </a:rPr>
              <a:t>ink them up to become a binary tree</a:t>
            </a:r>
            <a:endParaRPr b="1" i="1">
              <a:solidFill>
                <a:srgbClr val="6FA8DC"/>
              </a:solidFill>
              <a:latin typeface="Barlow Semi Condensed"/>
              <a:ea typeface="Barlow Semi Condensed"/>
              <a:cs typeface="Barlow Semi Condensed"/>
              <a:sym typeface="Barlow Semi Condensed"/>
            </a:endParaRPr>
          </a:p>
        </p:txBody>
      </p:sp>
      <p:graphicFrame>
        <p:nvGraphicFramePr>
          <p:cNvPr id="678" name="Google Shape;678;p45"/>
          <p:cNvGraphicFramePr/>
          <p:nvPr/>
        </p:nvGraphicFramePr>
        <p:xfrm>
          <a:off x="3746025" y="304627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4"/>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679" name="Google Shape;679;p45"/>
          <p:cNvGraphicFramePr/>
          <p:nvPr/>
        </p:nvGraphicFramePr>
        <p:xfrm>
          <a:off x="4319613" y="410870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680" name="Google Shape;680;p45"/>
          <p:cNvGraphicFramePr/>
          <p:nvPr/>
        </p:nvGraphicFramePr>
        <p:xfrm>
          <a:off x="3172463" y="410870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681" name="Google Shape;681;p45"/>
          <p:cNvCxnSpPr/>
          <p:nvPr/>
        </p:nvCxnSpPr>
        <p:spPr>
          <a:xfrm flipH="1">
            <a:off x="3566038" y="345777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682" name="Google Shape;682;p45"/>
          <p:cNvCxnSpPr/>
          <p:nvPr/>
        </p:nvCxnSpPr>
        <p:spPr>
          <a:xfrm>
            <a:off x="4555863" y="345777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683" name="Google Shape;683;p45"/>
          <p:cNvSpPr/>
          <p:nvPr/>
        </p:nvSpPr>
        <p:spPr>
          <a:xfrm>
            <a:off x="3351563" y="374519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684" name="Google Shape;684;p45"/>
          <p:cNvSpPr/>
          <p:nvPr/>
        </p:nvSpPr>
        <p:spPr>
          <a:xfrm>
            <a:off x="4716988" y="374519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sp>
        <p:nvSpPr>
          <p:cNvPr id="685" name="Google Shape;685;p45"/>
          <p:cNvSpPr txBox="1"/>
          <p:nvPr/>
        </p:nvSpPr>
        <p:spPr>
          <a:xfrm>
            <a:off x="6054025" y="2211475"/>
            <a:ext cx="25182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4. </a:t>
            </a:r>
            <a:r>
              <a:rPr b="1" i="1" lang="en">
                <a:solidFill>
                  <a:srgbClr val="6FA8DC"/>
                </a:solidFill>
                <a:latin typeface="Barlow Semi Condensed"/>
                <a:ea typeface="Barlow Semi Condensed"/>
                <a:cs typeface="Barlow Semi Condensed"/>
                <a:sym typeface="Barlow Semi Condensed"/>
              </a:rPr>
              <a:t>e</a:t>
            </a:r>
            <a:r>
              <a:rPr b="1" i="1" lang="en">
                <a:solidFill>
                  <a:srgbClr val="6FA8DC"/>
                </a:solidFill>
                <a:latin typeface="Barlow Semi Condensed"/>
                <a:ea typeface="Barlow Semi Condensed"/>
                <a:cs typeface="Barlow Semi Condensed"/>
                <a:sym typeface="Barlow Semi Condensed"/>
              </a:rPr>
              <a:t>nqueue the new node back to the priority queue</a:t>
            </a:r>
            <a:endParaRPr b="1" i="1">
              <a:solidFill>
                <a:srgbClr val="6FA8DC"/>
              </a:solidFill>
              <a:latin typeface="Barlow Semi Condensed"/>
              <a:ea typeface="Barlow Semi Condensed"/>
              <a:cs typeface="Barlow Semi Condensed"/>
              <a:sym typeface="Barlow Semi Condensed"/>
            </a:endParaRPr>
          </a:p>
        </p:txBody>
      </p:sp>
      <p:graphicFrame>
        <p:nvGraphicFramePr>
          <p:cNvPr id="686" name="Google Shape;686;p45"/>
          <p:cNvGraphicFramePr/>
          <p:nvPr/>
        </p:nvGraphicFramePr>
        <p:xfrm>
          <a:off x="5699963" y="2827063"/>
          <a:ext cx="3000000" cy="3000000"/>
        </p:xfrm>
        <a:graphic>
          <a:graphicData uri="http://schemas.openxmlformats.org/drawingml/2006/table">
            <a:tbl>
              <a:tblPr>
                <a:noFill/>
                <a:tableStyleId>{91E45AA0-79CB-48E7-90BD-5F0AAC9F3944}</a:tableStyleId>
              </a:tblPr>
              <a:tblGrid>
                <a:gridCol w="806575"/>
                <a:gridCol w="806575"/>
                <a:gridCol w="806575"/>
                <a:gridCol w="806575"/>
              </a:tblGrid>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6B26B"/>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609575">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(space)</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Clr>
                          <a:schemeClr val="dk1"/>
                        </a:buClr>
                        <a:buSzPts val="1100"/>
                        <a:buFont typeface="Arial"/>
                        <a:buNone/>
                      </a:pPr>
                      <a:r>
                        <a:rPr b="1" i="1" lang="en" u="sng">
                          <a:solidFill>
                            <a:schemeClr val="accent5"/>
                          </a:solidFill>
                          <a:latin typeface="Barlow Semi Condensed"/>
                          <a:ea typeface="Barlow Semi Condensed"/>
                          <a:cs typeface="Barlow Semi Condensed"/>
                          <a:sym typeface="Barlow Semi Condensed"/>
                          <a:hlinkClick action="ppaction://hlinksldjump" r:id="rId5">
                            <a:extLst>
                              <a:ext uri="{A12FA001-AC4F-418D-AE19-62706E023703}">
                                <ahyp:hlinkClr val="tx"/>
                              </a:ext>
                            </a:extLst>
                          </a:hlinkClick>
                        </a:rPr>
                        <a:t>N_A_C</a:t>
                      </a:r>
                      <a:endParaRPr b="1" i="1">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b</a:t>
                      </a:r>
                      <a:endParaRPr b="1" i="1">
                        <a:latin typeface="Barlow Semi Condensed"/>
                        <a:ea typeface="Barlow Semi Condensed"/>
                        <a:cs typeface="Barlow Semi Condensed"/>
                        <a:sym typeface="Barlow Semi Condensed"/>
                      </a:endParaRPr>
                    </a:p>
                  </a:txBody>
                  <a:tcPr marT="91425" marB="91425" marR="91425" marL="91425" anchor="ctr">
                    <a:lnL cap="flat" cmpd="sng" w="2857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687" name="Google Shape;687;p45"/>
          <p:cNvCxnSpPr/>
          <p:nvPr/>
        </p:nvCxnSpPr>
        <p:spPr>
          <a:xfrm flipH="1">
            <a:off x="6493088" y="3840400"/>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688" name="Google Shape;688;p45"/>
          <p:cNvCxnSpPr/>
          <p:nvPr/>
        </p:nvCxnSpPr>
        <p:spPr>
          <a:xfrm>
            <a:off x="7171338" y="3840400"/>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689" name="Google Shape;689;p45"/>
          <p:cNvSpPr/>
          <p:nvPr/>
        </p:nvSpPr>
        <p:spPr>
          <a:xfrm>
            <a:off x="6278613" y="4127821"/>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690" name="Google Shape;690;p45"/>
          <p:cNvSpPr/>
          <p:nvPr/>
        </p:nvSpPr>
        <p:spPr>
          <a:xfrm>
            <a:off x="7332463" y="4127821"/>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sp>
        <p:nvSpPr>
          <p:cNvPr id="691" name="Google Shape;691;p45"/>
          <p:cNvSpPr txBox="1"/>
          <p:nvPr/>
        </p:nvSpPr>
        <p:spPr>
          <a:xfrm>
            <a:off x="5772600" y="4555925"/>
            <a:ext cx="2992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5. </a:t>
            </a:r>
            <a:r>
              <a:rPr b="1" i="1" lang="en">
                <a:solidFill>
                  <a:srgbClr val="6FA8DC"/>
                </a:solidFill>
                <a:latin typeface="Barlow Semi Condensed"/>
                <a:ea typeface="Barlow Semi Condensed"/>
                <a:cs typeface="Barlow Semi Condensed"/>
                <a:sym typeface="Barlow Semi Condensed"/>
              </a:rPr>
              <a:t>r</a:t>
            </a:r>
            <a:r>
              <a:rPr b="1" i="1" lang="en">
                <a:solidFill>
                  <a:srgbClr val="6FA8DC"/>
                </a:solidFill>
                <a:latin typeface="Barlow Semi Condensed"/>
                <a:ea typeface="Barlow Semi Condensed"/>
                <a:cs typeface="Barlow Semi Condensed"/>
                <a:sym typeface="Barlow Semi Condensed"/>
              </a:rPr>
              <a:t>epeat until pq has 1 element left</a:t>
            </a:r>
            <a:endParaRPr b="1" i="1">
              <a:solidFill>
                <a:srgbClr val="6FA8DC"/>
              </a:solidFill>
              <a:latin typeface="Barlow Semi Condensed"/>
              <a:ea typeface="Barlow Semi Condensed"/>
              <a:cs typeface="Barlow Semi Condensed"/>
              <a:sym typeface="Barlow Semi Condensed"/>
            </a:endParaRPr>
          </a:p>
        </p:txBody>
      </p:sp>
      <p:sp>
        <p:nvSpPr>
          <p:cNvPr id="692" name="Google Shape;692;p45"/>
          <p:cNvSpPr txBox="1"/>
          <p:nvPr/>
        </p:nvSpPr>
        <p:spPr>
          <a:xfrm>
            <a:off x="6984000" y="295125"/>
            <a:ext cx="1781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N_A_C:</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NOT_A_CHAR = 257</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696" name="Shape 696"/>
        <p:cNvGrpSpPr/>
        <p:nvPr/>
      </p:nvGrpSpPr>
      <p:grpSpPr>
        <a:xfrm>
          <a:off x="0" y="0"/>
          <a:ext cx="0" cy="0"/>
          <a:chOff x="0" y="0"/>
          <a:chExt cx="0" cy="0"/>
        </a:xfrm>
      </p:grpSpPr>
      <p:sp>
        <p:nvSpPr>
          <p:cNvPr id="697" name="Google Shape;697;p46"/>
          <p:cNvSpPr/>
          <p:nvPr/>
        </p:nvSpPr>
        <p:spPr>
          <a:xfrm>
            <a:off x="370900" y="276425"/>
            <a:ext cx="1969200" cy="411300"/>
          </a:xfrm>
          <a:prstGeom prst="parallelogram">
            <a:avLst>
              <a:gd fmla="val 11476" name="adj"/>
            </a:avLst>
          </a:prstGeom>
          <a:solidFill>
            <a:srgbClr val="F9CB9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698" name="Google Shape;698;p46"/>
          <p:cNvSpPr/>
          <p:nvPr/>
        </p:nvSpPr>
        <p:spPr>
          <a:xfrm>
            <a:off x="2218726" y="197225"/>
            <a:ext cx="385776" cy="576220"/>
          </a:xfrm>
          <a:prstGeom prst="rect">
            <a:avLst/>
          </a:prstGeom>
        </p:spPr>
        <p:txBody>
          <a:bodyPr>
            <a:prstTxWarp prst="textPlain"/>
          </a:bodyPr>
          <a:lstStyle/>
          <a:p>
            <a:pPr lvl="0" algn="ctr"/>
            <a:r>
              <a:rPr b="1" i="1">
                <a:ln cap="flat" cmpd="sng" w="19050">
                  <a:solidFill>
                    <a:srgbClr val="E69138"/>
                  </a:solidFill>
                  <a:prstDash val="solid"/>
                  <a:round/>
                  <a:headEnd len="sm" w="sm" type="none"/>
                  <a:tailEnd len="sm" w="sm" type="none"/>
                </a:ln>
                <a:noFill/>
                <a:latin typeface="Barlow Semi Condensed"/>
              </a:rPr>
              <a:t>2</a:t>
            </a:r>
          </a:p>
        </p:txBody>
      </p:sp>
      <p:sp>
        <p:nvSpPr>
          <p:cNvPr id="699" name="Google Shape;699;p46"/>
          <p:cNvSpPr/>
          <p:nvPr/>
        </p:nvSpPr>
        <p:spPr>
          <a:xfrm>
            <a:off x="3006802" y="304613"/>
            <a:ext cx="3130368"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ENCODING TREE</a:t>
            </a:r>
          </a:p>
        </p:txBody>
      </p:sp>
      <p:sp>
        <p:nvSpPr>
          <p:cNvPr id="700" name="Google Shape;700;p46"/>
          <p:cNvSpPr/>
          <p:nvPr/>
        </p:nvSpPr>
        <p:spPr>
          <a:xfrm>
            <a:off x="3178439" y="745413"/>
            <a:ext cx="2787102"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VISUALISED FURTHER</a:t>
            </a:r>
          </a:p>
        </p:txBody>
      </p:sp>
      <p:pic>
        <p:nvPicPr>
          <p:cNvPr id="701" name="Google Shape;701;p46"/>
          <p:cNvPicPr preferRelativeResize="0"/>
          <p:nvPr/>
        </p:nvPicPr>
        <p:blipFill rotWithShape="1">
          <a:blip r:embed="rId3">
            <a:alphaModFix/>
          </a:blip>
          <a:srcRect b="50710" l="13419" r="24421" t="8232"/>
          <a:stretch/>
        </p:blipFill>
        <p:spPr>
          <a:xfrm>
            <a:off x="2612575" y="1326500"/>
            <a:ext cx="3918851" cy="3348849"/>
          </a:xfrm>
          <a:prstGeom prst="rect">
            <a:avLst/>
          </a:prstGeom>
          <a:noFill/>
          <a:ln cap="flat" cmpd="sng" w="9525">
            <a:solidFill>
              <a:schemeClr val="dk1"/>
            </a:solidFill>
            <a:prstDash val="solid"/>
            <a:round/>
            <a:headEnd len="sm" w="sm" type="none"/>
            <a:tailEnd len="sm" w="sm" type="none"/>
          </a:ln>
        </p:spPr>
      </p:pic>
      <p:sp>
        <p:nvSpPr>
          <p:cNvPr id="702" name="Google Shape;702;p46"/>
          <p:cNvSpPr txBox="1"/>
          <p:nvPr/>
        </p:nvSpPr>
        <p:spPr>
          <a:xfrm>
            <a:off x="6632425" y="3997025"/>
            <a:ext cx="15285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y</a:t>
            </a:r>
            <a:r>
              <a:rPr b="1" i="1" lang="en">
                <a:solidFill>
                  <a:srgbClr val="6FA8DC"/>
                </a:solidFill>
                <a:latin typeface="Barlow Semi Condensed"/>
                <a:ea typeface="Barlow Semi Condensed"/>
                <a:cs typeface="Barlow Semi Condensed"/>
                <a:sym typeface="Barlow Semi Condensed"/>
              </a:rPr>
              <a:t>ou end up with a binary tree</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706" name="Shape 706"/>
        <p:cNvGrpSpPr/>
        <p:nvPr/>
      </p:nvGrpSpPr>
      <p:grpSpPr>
        <a:xfrm>
          <a:off x="0" y="0"/>
          <a:ext cx="0" cy="0"/>
          <a:chOff x="0" y="0"/>
          <a:chExt cx="0" cy="0"/>
        </a:xfrm>
      </p:grpSpPr>
      <p:sp>
        <p:nvSpPr>
          <p:cNvPr id="707" name="Google Shape;707;p47"/>
          <p:cNvSpPr/>
          <p:nvPr/>
        </p:nvSpPr>
        <p:spPr>
          <a:xfrm>
            <a:off x="370900" y="276425"/>
            <a:ext cx="1969200" cy="411300"/>
          </a:xfrm>
          <a:prstGeom prst="parallelogram">
            <a:avLst>
              <a:gd fmla="val 11476" name="adj"/>
            </a:avLst>
          </a:prstGeom>
          <a:solidFill>
            <a:srgbClr val="F9CB9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708" name="Google Shape;708;p47"/>
          <p:cNvSpPr/>
          <p:nvPr/>
        </p:nvSpPr>
        <p:spPr>
          <a:xfrm>
            <a:off x="2218726" y="197225"/>
            <a:ext cx="385776" cy="576220"/>
          </a:xfrm>
          <a:prstGeom prst="rect">
            <a:avLst/>
          </a:prstGeom>
        </p:spPr>
        <p:txBody>
          <a:bodyPr>
            <a:prstTxWarp prst="textPlain"/>
          </a:bodyPr>
          <a:lstStyle/>
          <a:p>
            <a:pPr lvl="0" algn="ctr"/>
            <a:r>
              <a:rPr b="1" i="1">
                <a:ln cap="flat" cmpd="sng" w="19050">
                  <a:solidFill>
                    <a:srgbClr val="E69138"/>
                  </a:solidFill>
                  <a:prstDash val="solid"/>
                  <a:round/>
                  <a:headEnd len="sm" w="sm" type="none"/>
                  <a:tailEnd len="sm" w="sm" type="none"/>
                </a:ln>
                <a:noFill/>
                <a:latin typeface="Barlow Semi Condensed"/>
              </a:rPr>
              <a:t>2</a:t>
            </a:r>
          </a:p>
        </p:txBody>
      </p:sp>
      <p:sp>
        <p:nvSpPr>
          <p:cNvPr id="709" name="Google Shape;709;p47"/>
          <p:cNvSpPr/>
          <p:nvPr/>
        </p:nvSpPr>
        <p:spPr>
          <a:xfrm>
            <a:off x="3006802" y="304613"/>
            <a:ext cx="3130368"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ENCODING TREE</a:t>
            </a:r>
          </a:p>
        </p:txBody>
      </p:sp>
      <p:sp>
        <p:nvSpPr>
          <p:cNvPr id="710" name="Google Shape;710;p47"/>
          <p:cNvSpPr/>
          <p:nvPr/>
        </p:nvSpPr>
        <p:spPr>
          <a:xfrm>
            <a:off x="3810951" y="738663"/>
            <a:ext cx="1522061" cy="233968"/>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FINAL TREE</a:t>
            </a:r>
          </a:p>
        </p:txBody>
      </p:sp>
      <p:graphicFrame>
        <p:nvGraphicFramePr>
          <p:cNvPr id="711" name="Google Shape;711;p47"/>
          <p:cNvGraphicFramePr/>
          <p:nvPr/>
        </p:nvGraphicFramePr>
        <p:xfrm>
          <a:off x="3522875" y="304627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3"/>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712" name="Google Shape;712;p47"/>
          <p:cNvGraphicFramePr/>
          <p:nvPr/>
        </p:nvGraphicFramePr>
        <p:xfrm>
          <a:off x="4096463" y="410870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713" name="Google Shape;713;p47"/>
          <p:cNvGraphicFramePr/>
          <p:nvPr/>
        </p:nvGraphicFramePr>
        <p:xfrm>
          <a:off x="2949313" y="410870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714" name="Google Shape;714;p47"/>
          <p:cNvCxnSpPr/>
          <p:nvPr/>
        </p:nvCxnSpPr>
        <p:spPr>
          <a:xfrm flipH="1">
            <a:off x="3342888" y="345777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715" name="Google Shape;715;p47"/>
          <p:cNvCxnSpPr/>
          <p:nvPr/>
        </p:nvCxnSpPr>
        <p:spPr>
          <a:xfrm>
            <a:off x="4332713" y="345777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716" name="Google Shape;716;p47"/>
          <p:cNvSpPr/>
          <p:nvPr/>
        </p:nvSpPr>
        <p:spPr>
          <a:xfrm>
            <a:off x="3128413" y="374519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717" name="Google Shape;717;p47"/>
          <p:cNvSpPr/>
          <p:nvPr/>
        </p:nvSpPr>
        <p:spPr>
          <a:xfrm>
            <a:off x="4493838" y="374519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718" name="Google Shape;718;p47"/>
          <p:cNvGraphicFramePr/>
          <p:nvPr/>
        </p:nvGraphicFramePr>
        <p:xfrm>
          <a:off x="2859775" y="198827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4</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4"/>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719" name="Google Shape;719;p47"/>
          <p:cNvCxnSpPr/>
          <p:nvPr/>
        </p:nvCxnSpPr>
        <p:spPr>
          <a:xfrm flipH="1">
            <a:off x="2679788" y="239977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720" name="Google Shape;720;p47"/>
          <p:cNvCxnSpPr/>
          <p:nvPr/>
        </p:nvCxnSpPr>
        <p:spPr>
          <a:xfrm>
            <a:off x="3669613" y="239977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721" name="Google Shape;721;p47"/>
          <p:cNvSpPr/>
          <p:nvPr/>
        </p:nvSpPr>
        <p:spPr>
          <a:xfrm>
            <a:off x="2465313" y="268719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722" name="Google Shape;722;p47"/>
          <p:cNvSpPr/>
          <p:nvPr/>
        </p:nvSpPr>
        <p:spPr>
          <a:xfrm>
            <a:off x="3830738" y="268719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723" name="Google Shape;723;p47"/>
          <p:cNvGraphicFramePr/>
          <p:nvPr/>
        </p:nvGraphicFramePr>
        <p:xfrm>
          <a:off x="2204013" y="3047375"/>
          <a:ext cx="3000000" cy="3000000"/>
        </p:xfrm>
        <a:graphic>
          <a:graphicData uri="http://schemas.openxmlformats.org/drawingml/2006/table">
            <a:tbl>
              <a:tblPr>
                <a:noFill/>
                <a:tableStyleId>{91E45AA0-79CB-48E7-90BD-5F0AAC9F3944}</a:tableStyleId>
              </a:tblPr>
              <a:tblGrid>
                <a:gridCol w="804325"/>
              </a:tblGrid>
              <a:tr h="398425">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6B26B"/>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(space)</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724" name="Google Shape;724;p47"/>
          <p:cNvGraphicFramePr/>
          <p:nvPr/>
        </p:nvGraphicFramePr>
        <p:xfrm>
          <a:off x="5562025" y="198827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6</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5"/>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725" name="Google Shape;725;p47"/>
          <p:cNvGraphicFramePr/>
          <p:nvPr/>
        </p:nvGraphicFramePr>
        <p:xfrm>
          <a:off x="6135613" y="305070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726" name="Google Shape;726;p47"/>
          <p:cNvGraphicFramePr/>
          <p:nvPr/>
        </p:nvGraphicFramePr>
        <p:xfrm>
          <a:off x="4988463" y="305070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b</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727" name="Google Shape;727;p47"/>
          <p:cNvCxnSpPr/>
          <p:nvPr/>
        </p:nvCxnSpPr>
        <p:spPr>
          <a:xfrm flipH="1">
            <a:off x="5382038" y="239977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728" name="Google Shape;728;p47"/>
          <p:cNvCxnSpPr/>
          <p:nvPr/>
        </p:nvCxnSpPr>
        <p:spPr>
          <a:xfrm>
            <a:off x="6371863" y="239977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729" name="Google Shape;729;p47"/>
          <p:cNvSpPr/>
          <p:nvPr/>
        </p:nvSpPr>
        <p:spPr>
          <a:xfrm>
            <a:off x="5167563" y="268719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730" name="Google Shape;730;p47"/>
          <p:cNvSpPr/>
          <p:nvPr/>
        </p:nvSpPr>
        <p:spPr>
          <a:xfrm>
            <a:off x="6532988" y="268719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731" name="Google Shape;731;p47"/>
          <p:cNvGraphicFramePr/>
          <p:nvPr/>
        </p:nvGraphicFramePr>
        <p:xfrm>
          <a:off x="4232313" y="1169988"/>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10</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6"/>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732" name="Google Shape;732;p47"/>
          <p:cNvCxnSpPr/>
          <p:nvPr/>
        </p:nvCxnSpPr>
        <p:spPr>
          <a:xfrm flipH="1">
            <a:off x="3273800" y="1450025"/>
            <a:ext cx="958500" cy="536400"/>
          </a:xfrm>
          <a:prstGeom prst="straightConnector1">
            <a:avLst/>
          </a:prstGeom>
          <a:noFill/>
          <a:ln cap="flat" cmpd="sng" w="9525">
            <a:solidFill>
              <a:schemeClr val="dk1"/>
            </a:solidFill>
            <a:prstDash val="solid"/>
            <a:round/>
            <a:headEnd len="med" w="med" type="none"/>
            <a:tailEnd len="med" w="med" type="triangle"/>
          </a:ln>
        </p:spPr>
      </p:cxnSp>
      <p:cxnSp>
        <p:nvCxnSpPr>
          <p:cNvPr id="733" name="Google Shape;733;p47"/>
          <p:cNvCxnSpPr/>
          <p:nvPr/>
        </p:nvCxnSpPr>
        <p:spPr>
          <a:xfrm>
            <a:off x="5040325" y="1450025"/>
            <a:ext cx="940500" cy="543000"/>
          </a:xfrm>
          <a:prstGeom prst="straightConnector1">
            <a:avLst/>
          </a:prstGeom>
          <a:noFill/>
          <a:ln cap="flat" cmpd="sng" w="9525">
            <a:solidFill>
              <a:schemeClr val="dk1"/>
            </a:solidFill>
            <a:prstDash val="solid"/>
            <a:round/>
            <a:headEnd len="med" w="med" type="none"/>
            <a:tailEnd len="med" w="med" type="triangle"/>
          </a:ln>
        </p:spPr>
      </p:cxnSp>
      <p:sp>
        <p:nvSpPr>
          <p:cNvPr id="734" name="Google Shape;734;p47"/>
          <p:cNvSpPr/>
          <p:nvPr/>
        </p:nvSpPr>
        <p:spPr>
          <a:xfrm>
            <a:off x="3653350" y="1493721"/>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735" name="Google Shape;735;p47"/>
          <p:cNvSpPr/>
          <p:nvPr/>
        </p:nvSpPr>
        <p:spPr>
          <a:xfrm>
            <a:off x="5416263" y="1530371"/>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739" name="Shape 739"/>
        <p:cNvGrpSpPr/>
        <p:nvPr/>
      </p:nvGrpSpPr>
      <p:grpSpPr>
        <a:xfrm>
          <a:off x="0" y="0"/>
          <a:ext cx="0" cy="0"/>
          <a:chOff x="0" y="0"/>
          <a:chExt cx="0" cy="0"/>
        </a:xfrm>
      </p:grpSpPr>
      <p:sp>
        <p:nvSpPr>
          <p:cNvPr id="740" name="Google Shape;740;p48"/>
          <p:cNvSpPr/>
          <p:nvPr/>
        </p:nvSpPr>
        <p:spPr>
          <a:xfrm>
            <a:off x="3455188" y="2040725"/>
            <a:ext cx="1969200" cy="411300"/>
          </a:xfrm>
          <a:prstGeom prst="parallelogram">
            <a:avLst>
              <a:gd fmla="val 11476"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dk1"/>
                </a:solidFill>
                <a:latin typeface="Barlow Semi Condensed"/>
                <a:ea typeface="Barlow Semi Condensed"/>
                <a:cs typeface="Barlow Semi Condensed"/>
                <a:sym typeface="Barlow Semi Condensed"/>
              </a:rPr>
              <a:t>MILESTONE</a:t>
            </a:r>
            <a:endParaRPr b="1" i="1" sz="2400">
              <a:solidFill>
                <a:schemeClr val="dk1"/>
              </a:solidFill>
              <a:latin typeface="Barlow Semi Condensed"/>
              <a:ea typeface="Barlow Semi Condensed"/>
              <a:cs typeface="Barlow Semi Condensed"/>
              <a:sym typeface="Barlow Semi Condensed"/>
            </a:endParaRPr>
          </a:p>
        </p:txBody>
      </p:sp>
      <p:sp>
        <p:nvSpPr>
          <p:cNvPr id="741" name="Google Shape;741;p48"/>
          <p:cNvSpPr/>
          <p:nvPr/>
        </p:nvSpPr>
        <p:spPr>
          <a:xfrm>
            <a:off x="5303013" y="1961525"/>
            <a:ext cx="380078" cy="576220"/>
          </a:xfrm>
          <a:prstGeom prst="rect">
            <a:avLst/>
          </a:prstGeom>
        </p:spPr>
        <p:txBody>
          <a:bodyPr>
            <a:prstTxWarp prst="textPlain"/>
          </a:bodyPr>
          <a:lstStyle/>
          <a:p>
            <a:pPr lvl="0" algn="ctr"/>
            <a:r>
              <a:rPr b="1" i="1">
                <a:ln cap="flat" cmpd="sng" w="19050">
                  <a:solidFill>
                    <a:srgbClr val="F1C232"/>
                  </a:solidFill>
                  <a:prstDash val="solid"/>
                  <a:round/>
                  <a:headEnd len="sm" w="sm" type="none"/>
                  <a:tailEnd len="sm" w="sm" type="none"/>
                </a:ln>
                <a:noFill/>
                <a:latin typeface="Barlow Semi Condensed"/>
              </a:rPr>
              <a:t>3</a:t>
            </a:r>
          </a:p>
        </p:txBody>
      </p:sp>
      <p:sp>
        <p:nvSpPr>
          <p:cNvPr id="742" name="Google Shape;742;p48"/>
          <p:cNvSpPr/>
          <p:nvPr/>
        </p:nvSpPr>
        <p:spPr>
          <a:xfrm>
            <a:off x="2196788" y="2736700"/>
            <a:ext cx="4750412" cy="529117"/>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ENCODING (MY)MAP</a:t>
            </a: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746" name="Shape 746"/>
        <p:cNvGrpSpPr/>
        <p:nvPr/>
      </p:nvGrpSpPr>
      <p:grpSpPr>
        <a:xfrm>
          <a:off x="0" y="0"/>
          <a:ext cx="0" cy="0"/>
          <a:chOff x="0" y="0"/>
          <a:chExt cx="0" cy="0"/>
        </a:xfrm>
      </p:grpSpPr>
      <p:sp>
        <p:nvSpPr>
          <p:cNvPr id="747" name="Google Shape;747;p49"/>
          <p:cNvSpPr/>
          <p:nvPr/>
        </p:nvSpPr>
        <p:spPr>
          <a:xfrm>
            <a:off x="370900" y="276425"/>
            <a:ext cx="1969200" cy="411300"/>
          </a:xfrm>
          <a:prstGeom prst="parallelogram">
            <a:avLst>
              <a:gd fmla="val 11476"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748" name="Google Shape;748;p49"/>
          <p:cNvSpPr/>
          <p:nvPr/>
        </p:nvSpPr>
        <p:spPr>
          <a:xfrm>
            <a:off x="2218726" y="197225"/>
            <a:ext cx="380078" cy="576220"/>
          </a:xfrm>
          <a:prstGeom prst="rect">
            <a:avLst/>
          </a:prstGeom>
        </p:spPr>
        <p:txBody>
          <a:bodyPr>
            <a:prstTxWarp prst="textPlain"/>
          </a:bodyPr>
          <a:lstStyle/>
          <a:p>
            <a:pPr lvl="0" algn="ctr"/>
            <a:r>
              <a:rPr b="1" i="1">
                <a:ln cap="flat" cmpd="sng" w="19050">
                  <a:solidFill>
                    <a:srgbClr val="F1C232"/>
                  </a:solidFill>
                  <a:prstDash val="solid"/>
                  <a:round/>
                  <a:headEnd len="sm" w="sm" type="none"/>
                  <a:tailEnd len="sm" w="sm" type="none"/>
                </a:ln>
                <a:noFill/>
                <a:latin typeface="Barlow Semi Condensed"/>
              </a:rPr>
              <a:t>3</a:t>
            </a:r>
          </a:p>
        </p:txBody>
      </p:sp>
      <p:sp>
        <p:nvSpPr>
          <p:cNvPr id="749" name="Google Shape;749;p49"/>
          <p:cNvSpPr/>
          <p:nvPr/>
        </p:nvSpPr>
        <p:spPr>
          <a:xfrm>
            <a:off x="3799739" y="304863"/>
            <a:ext cx="1544516"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REVISIT</a:t>
            </a:r>
          </a:p>
        </p:txBody>
      </p:sp>
      <p:sp>
        <p:nvSpPr>
          <p:cNvPr id="750" name="Google Shape;750;p49"/>
          <p:cNvSpPr/>
          <p:nvPr/>
        </p:nvSpPr>
        <p:spPr>
          <a:xfrm>
            <a:off x="3860426" y="738688"/>
            <a:ext cx="1423130"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PROJECT 5</a:t>
            </a:r>
          </a:p>
        </p:txBody>
      </p:sp>
      <p:sp>
        <p:nvSpPr>
          <p:cNvPr id="751" name="Google Shape;751;p49"/>
          <p:cNvSpPr txBox="1"/>
          <p:nvPr/>
        </p:nvSpPr>
        <p:spPr>
          <a:xfrm>
            <a:off x="2965050" y="1051250"/>
            <a:ext cx="3213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r:id="rId3"/>
              </a:rPr>
              <a:t>Project 5 Jumpstart - CS 251 Fall 2021</a:t>
            </a:r>
            <a:endParaRPr b="1" i="1">
              <a:solidFill>
                <a:srgbClr val="6FA8DC"/>
              </a:solidFill>
              <a:latin typeface="Barlow Semi Condensed"/>
              <a:ea typeface="Barlow Semi Condensed"/>
              <a:cs typeface="Barlow Semi Condensed"/>
              <a:sym typeface="Barlow Semi Condensed"/>
            </a:endParaRPr>
          </a:p>
        </p:txBody>
      </p:sp>
      <p:sp>
        <p:nvSpPr>
          <p:cNvPr id="752" name="Google Shape;752;p49"/>
          <p:cNvSpPr/>
          <p:nvPr/>
        </p:nvSpPr>
        <p:spPr>
          <a:xfrm>
            <a:off x="1835701" y="3950763"/>
            <a:ext cx="5472600"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JUST REMEMBER THE MEMBER FUNCTIONS</a:t>
            </a:r>
          </a:p>
        </p:txBody>
      </p:sp>
      <p:sp>
        <p:nvSpPr>
          <p:cNvPr id="753" name="Google Shape;753;p49"/>
          <p:cNvSpPr/>
          <p:nvPr/>
        </p:nvSpPr>
        <p:spPr>
          <a:xfrm>
            <a:off x="2866289" y="4298438"/>
            <a:ext cx="3411435"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YOU'LL NEED TO USE THEM</a:t>
            </a:r>
          </a:p>
        </p:txBody>
      </p:sp>
      <p:pic>
        <p:nvPicPr>
          <p:cNvPr id="754" name="Google Shape;754;p49"/>
          <p:cNvPicPr preferRelativeResize="0"/>
          <p:nvPr/>
        </p:nvPicPr>
        <p:blipFill rotWithShape="1">
          <a:blip r:embed="rId4">
            <a:alphaModFix/>
          </a:blip>
          <a:srcRect b="0" l="16321" r="17519" t="0"/>
          <a:stretch/>
        </p:blipFill>
        <p:spPr>
          <a:xfrm>
            <a:off x="4920150" y="2033050"/>
            <a:ext cx="2034372" cy="1591700"/>
          </a:xfrm>
          <a:prstGeom prst="rect">
            <a:avLst/>
          </a:prstGeom>
          <a:noFill/>
          <a:ln cap="flat" cmpd="sng" w="9525">
            <a:solidFill>
              <a:schemeClr val="dk1"/>
            </a:solidFill>
            <a:prstDash val="solid"/>
            <a:round/>
            <a:headEnd len="sm" w="sm" type="none"/>
            <a:tailEnd len="sm" w="sm" type="none"/>
          </a:ln>
        </p:spPr>
      </p:pic>
      <p:sp>
        <p:nvSpPr>
          <p:cNvPr id="755" name="Google Shape;755;p49"/>
          <p:cNvSpPr/>
          <p:nvPr/>
        </p:nvSpPr>
        <p:spPr>
          <a:xfrm>
            <a:off x="2491538" y="3127438"/>
            <a:ext cx="219925" cy="561350"/>
          </a:xfrm>
          <a:custGeom>
            <a:rect b="b" l="l" r="r" t="t"/>
            <a:pathLst>
              <a:path extrusionOk="0" h="22454" w="8797">
                <a:moveTo>
                  <a:pt x="0" y="21851"/>
                </a:moveTo>
                <a:cubicBezTo>
                  <a:pt x="6730" y="25895"/>
                  <a:pt x="7685" y="7773"/>
                  <a:pt x="8797" y="0"/>
                </a:cubicBezTo>
              </a:path>
            </a:pathLst>
          </a:custGeom>
          <a:noFill/>
          <a:ln cap="flat" cmpd="sng" w="9525">
            <a:solidFill>
              <a:srgbClr val="BF9000"/>
            </a:solidFill>
            <a:prstDash val="solid"/>
            <a:round/>
            <a:headEnd len="med" w="med" type="none"/>
            <a:tailEnd len="med" w="med" type="triangle"/>
          </a:ln>
        </p:spPr>
      </p:sp>
      <p:sp>
        <p:nvSpPr>
          <p:cNvPr id="756" name="Google Shape;756;p49"/>
          <p:cNvSpPr/>
          <p:nvPr/>
        </p:nvSpPr>
        <p:spPr>
          <a:xfrm>
            <a:off x="3112288" y="2673388"/>
            <a:ext cx="251843" cy="1028126"/>
          </a:xfrm>
          <a:custGeom>
            <a:rect b="b" l="l" r="r" t="t"/>
            <a:pathLst>
              <a:path extrusionOk="0" h="41832" w="10500">
                <a:moveTo>
                  <a:pt x="0" y="40864"/>
                </a:moveTo>
                <a:cubicBezTo>
                  <a:pt x="12060" y="48100"/>
                  <a:pt x="4216" y="12582"/>
                  <a:pt x="10500" y="0"/>
                </a:cubicBezTo>
              </a:path>
            </a:pathLst>
          </a:custGeom>
          <a:noFill/>
          <a:ln cap="flat" cmpd="sng" w="9525">
            <a:solidFill>
              <a:srgbClr val="BF9000"/>
            </a:solidFill>
            <a:prstDash val="solid"/>
            <a:round/>
            <a:headEnd len="med" w="med" type="none"/>
            <a:tailEnd len="med" w="med" type="triangle"/>
          </a:ln>
        </p:spPr>
      </p:sp>
      <p:sp>
        <p:nvSpPr>
          <p:cNvPr id="757" name="Google Shape;757;p49"/>
          <p:cNvSpPr/>
          <p:nvPr/>
        </p:nvSpPr>
        <p:spPr>
          <a:xfrm>
            <a:off x="3782738" y="3134538"/>
            <a:ext cx="220625" cy="538675"/>
          </a:xfrm>
          <a:custGeom>
            <a:rect b="b" l="l" r="r" t="t"/>
            <a:pathLst>
              <a:path extrusionOk="0" h="21547" w="8825">
                <a:moveTo>
                  <a:pt x="0" y="21000"/>
                </a:moveTo>
                <a:cubicBezTo>
                  <a:pt x="2272" y="21756"/>
                  <a:pt x="5861" y="21918"/>
                  <a:pt x="7094" y="19865"/>
                </a:cubicBezTo>
                <a:cubicBezTo>
                  <a:pt x="10505" y="14184"/>
                  <a:pt x="7803" y="6626"/>
                  <a:pt x="7803" y="0"/>
                </a:cubicBezTo>
              </a:path>
            </a:pathLst>
          </a:custGeom>
          <a:noFill/>
          <a:ln cap="flat" cmpd="sng" w="9525">
            <a:solidFill>
              <a:srgbClr val="BF9000"/>
            </a:solidFill>
            <a:prstDash val="solid"/>
            <a:round/>
            <a:headEnd len="med" w="med" type="none"/>
            <a:tailEnd len="med" w="med" type="triangle"/>
          </a:ln>
        </p:spPr>
      </p:sp>
      <p:sp>
        <p:nvSpPr>
          <p:cNvPr id="758" name="Google Shape;758;p49"/>
          <p:cNvSpPr/>
          <p:nvPr/>
        </p:nvSpPr>
        <p:spPr>
          <a:xfrm>
            <a:off x="4403488" y="3276438"/>
            <a:ext cx="220525" cy="417050"/>
          </a:xfrm>
          <a:custGeom>
            <a:rect b="b" l="l" r="r" t="t"/>
            <a:pathLst>
              <a:path extrusionOk="0" h="16682" w="8821">
                <a:moveTo>
                  <a:pt x="0" y="15466"/>
                </a:moveTo>
                <a:cubicBezTo>
                  <a:pt x="1406" y="16870"/>
                  <a:pt x="4748" y="17182"/>
                  <a:pt x="5960" y="15607"/>
                </a:cubicBezTo>
                <a:cubicBezTo>
                  <a:pt x="9184" y="11416"/>
                  <a:pt x="8797" y="5288"/>
                  <a:pt x="8797" y="0"/>
                </a:cubicBezTo>
              </a:path>
            </a:pathLst>
          </a:custGeom>
          <a:noFill/>
          <a:ln cap="flat" cmpd="sng" w="9525">
            <a:solidFill>
              <a:srgbClr val="BF9000"/>
            </a:solidFill>
            <a:prstDash val="solid"/>
            <a:round/>
            <a:headEnd len="med" w="med" type="none"/>
            <a:tailEnd len="med" w="med" type="triangle"/>
          </a:ln>
        </p:spPr>
      </p:sp>
      <p:cxnSp>
        <p:nvCxnSpPr>
          <p:cNvPr id="759" name="Google Shape;759;p49"/>
          <p:cNvCxnSpPr>
            <a:endCxn id="760" idx="0"/>
          </p:cNvCxnSpPr>
          <p:nvPr/>
        </p:nvCxnSpPr>
        <p:spPr>
          <a:xfrm>
            <a:off x="3387147" y="2077821"/>
            <a:ext cx="0" cy="159900"/>
          </a:xfrm>
          <a:prstGeom prst="straightConnector1">
            <a:avLst/>
          </a:prstGeom>
          <a:noFill/>
          <a:ln cap="flat" cmpd="sng" w="9525">
            <a:solidFill>
              <a:schemeClr val="dk1"/>
            </a:solidFill>
            <a:prstDash val="solid"/>
            <a:round/>
            <a:headEnd len="med" w="med" type="none"/>
            <a:tailEnd len="med" w="med" type="triangle"/>
          </a:ln>
        </p:spPr>
      </p:cxnSp>
      <p:sp>
        <p:nvSpPr>
          <p:cNvPr id="761" name="Google Shape;761;p49"/>
          <p:cNvSpPr/>
          <p:nvPr/>
        </p:nvSpPr>
        <p:spPr>
          <a:xfrm>
            <a:off x="3266822" y="1956263"/>
            <a:ext cx="240626" cy="82075"/>
          </a:xfrm>
          <a:prstGeom prst="rect">
            <a:avLst/>
          </a:prstGeom>
        </p:spPr>
        <p:txBody>
          <a:bodyPr>
            <a:prstTxWarp prst="textPlain"/>
          </a:bodyPr>
          <a:lstStyle/>
          <a:p>
            <a:pPr lvl="0" algn="ctr"/>
            <a:r>
              <a:rPr b="1" i="1">
                <a:ln>
                  <a:noFill/>
                </a:ln>
                <a:solidFill>
                  <a:srgbClr val="000000"/>
                </a:solidFill>
                <a:latin typeface="Barlow Semi Condensed"/>
              </a:rPr>
              <a:t>ROOT</a:t>
            </a:r>
          </a:p>
        </p:txBody>
      </p:sp>
      <p:cxnSp>
        <p:nvCxnSpPr>
          <p:cNvPr id="762" name="Google Shape;762;p49"/>
          <p:cNvCxnSpPr>
            <a:stCxn id="760" idx="3"/>
            <a:endCxn id="763" idx="7"/>
          </p:cNvCxnSpPr>
          <p:nvPr/>
        </p:nvCxnSpPr>
        <p:spPr>
          <a:xfrm flipH="1">
            <a:off x="2866336" y="2596982"/>
            <a:ext cx="372000" cy="157500"/>
          </a:xfrm>
          <a:prstGeom prst="straightConnector1">
            <a:avLst/>
          </a:prstGeom>
          <a:noFill/>
          <a:ln cap="flat" cmpd="sng" w="9525">
            <a:solidFill>
              <a:schemeClr val="dk1"/>
            </a:solidFill>
            <a:prstDash val="solid"/>
            <a:round/>
            <a:headEnd len="med" w="med" type="none"/>
            <a:tailEnd len="med" w="med" type="triangle"/>
          </a:ln>
        </p:spPr>
      </p:cxnSp>
      <p:cxnSp>
        <p:nvCxnSpPr>
          <p:cNvPr id="764" name="Google Shape;764;p49"/>
          <p:cNvCxnSpPr>
            <a:stCxn id="760" idx="5"/>
            <a:endCxn id="765" idx="1"/>
          </p:cNvCxnSpPr>
          <p:nvPr/>
        </p:nvCxnSpPr>
        <p:spPr>
          <a:xfrm>
            <a:off x="3535957" y="2596982"/>
            <a:ext cx="303000" cy="157500"/>
          </a:xfrm>
          <a:prstGeom prst="straightConnector1">
            <a:avLst/>
          </a:prstGeom>
          <a:noFill/>
          <a:ln cap="flat" cmpd="sng" w="9525">
            <a:solidFill>
              <a:schemeClr val="dk1"/>
            </a:solidFill>
            <a:prstDash val="solid"/>
            <a:round/>
            <a:headEnd len="med" w="med" type="none"/>
            <a:tailEnd len="med" w="med" type="triangle"/>
          </a:ln>
        </p:spPr>
      </p:cxnSp>
      <p:cxnSp>
        <p:nvCxnSpPr>
          <p:cNvPr id="766" name="Google Shape;766;p49"/>
          <p:cNvCxnSpPr>
            <a:stCxn id="763" idx="3"/>
            <a:endCxn id="767" idx="7"/>
          </p:cNvCxnSpPr>
          <p:nvPr/>
        </p:nvCxnSpPr>
        <p:spPr>
          <a:xfrm flipH="1">
            <a:off x="2548787" y="3052123"/>
            <a:ext cx="19800" cy="271800"/>
          </a:xfrm>
          <a:prstGeom prst="straightConnector1">
            <a:avLst/>
          </a:prstGeom>
          <a:noFill/>
          <a:ln cap="flat" cmpd="sng" w="9525">
            <a:solidFill>
              <a:schemeClr val="dk1"/>
            </a:solidFill>
            <a:prstDash val="solid"/>
            <a:round/>
            <a:headEnd len="med" w="med" type="none"/>
            <a:tailEnd len="med" w="med" type="triangle"/>
          </a:ln>
        </p:spPr>
      </p:cxnSp>
      <p:cxnSp>
        <p:nvCxnSpPr>
          <p:cNvPr id="768" name="Google Shape;768;p49"/>
          <p:cNvCxnSpPr>
            <a:stCxn id="763" idx="5"/>
            <a:endCxn id="769" idx="1"/>
          </p:cNvCxnSpPr>
          <p:nvPr/>
        </p:nvCxnSpPr>
        <p:spPr>
          <a:xfrm>
            <a:off x="2866209" y="3052123"/>
            <a:ext cx="19800" cy="271800"/>
          </a:xfrm>
          <a:prstGeom prst="straightConnector1">
            <a:avLst/>
          </a:prstGeom>
          <a:noFill/>
          <a:ln cap="flat" cmpd="sng" w="9525">
            <a:solidFill>
              <a:schemeClr val="dk1"/>
            </a:solidFill>
            <a:prstDash val="solid"/>
            <a:round/>
            <a:headEnd len="med" w="med" type="none"/>
            <a:tailEnd len="med" w="med" type="triangle"/>
          </a:ln>
        </p:spPr>
      </p:cxnSp>
      <p:cxnSp>
        <p:nvCxnSpPr>
          <p:cNvPr id="770" name="Google Shape;770;p49"/>
          <p:cNvCxnSpPr>
            <a:stCxn id="765" idx="3"/>
            <a:endCxn id="771" idx="7"/>
          </p:cNvCxnSpPr>
          <p:nvPr/>
        </p:nvCxnSpPr>
        <p:spPr>
          <a:xfrm flipH="1">
            <a:off x="3818493" y="3052123"/>
            <a:ext cx="20400" cy="271800"/>
          </a:xfrm>
          <a:prstGeom prst="straightConnector1">
            <a:avLst/>
          </a:prstGeom>
          <a:noFill/>
          <a:ln cap="flat" cmpd="sng" w="9525">
            <a:solidFill>
              <a:schemeClr val="dk1"/>
            </a:solidFill>
            <a:prstDash val="solid"/>
            <a:round/>
            <a:headEnd len="med" w="med" type="none"/>
            <a:tailEnd len="med" w="med" type="triangle"/>
          </a:ln>
        </p:spPr>
      </p:cxnSp>
      <p:cxnSp>
        <p:nvCxnSpPr>
          <p:cNvPr id="772" name="Google Shape;772;p49"/>
          <p:cNvCxnSpPr>
            <a:stCxn id="765" idx="5"/>
            <a:endCxn id="773" idx="1"/>
          </p:cNvCxnSpPr>
          <p:nvPr/>
        </p:nvCxnSpPr>
        <p:spPr>
          <a:xfrm>
            <a:off x="4136514" y="3052123"/>
            <a:ext cx="18900" cy="271800"/>
          </a:xfrm>
          <a:prstGeom prst="straightConnector1">
            <a:avLst/>
          </a:prstGeom>
          <a:noFill/>
          <a:ln cap="flat" cmpd="sng" w="9525">
            <a:solidFill>
              <a:schemeClr val="dk1"/>
            </a:solidFill>
            <a:prstDash val="solid"/>
            <a:round/>
            <a:headEnd len="med" w="med" type="none"/>
            <a:tailEnd len="med" w="med" type="triangle"/>
          </a:ln>
        </p:spPr>
      </p:cxnSp>
      <p:sp>
        <p:nvSpPr>
          <p:cNvPr id="767" name="Google Shape;767;p49"/>
          <p:cNvSpPr/>
          <p:nvPr/>
        </p:nvSpPr>
        <p:spPr>
          <a:xfrm>
            <a:off x="2189512" y="3262260"/>
            <a:ext cx="420900" cy="420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900">
                <a:solidFill>
                  <a:srgbClr val="BF9000"/>
                </a:solidFill>
                <a:latin typeface="Barlow Semi Condensed"/>
                <a:ea typeface="Barlow Semi Condensed"/>
                <a:cs typeface="Barlow Semi Condensed"/>
                <a:sym typeface="Barlow Semi Condensed"/>
              </a:rPr>
              <a:t>7</a:t>
            </a:r>
            <a:endParaRPr b="1" i="1" sz="200">
              <a:solidFill>
                <a:srgbClr val="BF9000"/>
              </a:solidFill>
              <a:latin typeface="Barlow Semi Condensed"/>
              <a:ea typeface="Barlow Semi Condensed"/>
              <a:cs typeface="Barlow Semi Condensed"/>
              <a:sym typeface="Barlow Semi Condensed"/>
            </a:endParaRPr>
          </a:p>
        </p:txBody>
      </p:sp>
      <p:sp>
        <p:nvSpPr>
          <p:cNvPr id="769" name="Google Shape;769;p49"/>
          <p:cNvSpPr/>
          <p:nvPr/>
        </p:nvSpPr>
        <p:spPr>
          <a:xfrm>
            <a:off x="2824317" y="3262260"/>
            <a:ext cx="420900" cy="420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900">
                <a:solidFill>
                  <a:srgbClr val="BF9000"/>
                </a:solidFill>
                <a:latin typeface="Barlow Semi Condensed"/>
                <a:ea typeface="Barlow Semi Condensed"/>
                <a:cs typeface="Barlow Semi Condensed"/>
                <a:sym typeface="Barlow Semi Condensed"/>
              </a:rPr>
              <a:t>41</a:t>
            </a:r>
            <a:endParaRPr b="1" i="1" sz="200">
              <a:solidFill>
                <a:srgbClr val="BF9000"/>
              </a:solidFill>
              <a:latin typeface="Barlow Semi Condensed"/>
              <a:ea typeface="Barlow Semi Condensed"/>
              <a:cs typeface="Barlow Semi Condensed"/>
              <a:sym typeface="Barlow Semi Condensed"/>
            </a:endParaRPr>
          </a:p>
        </p:txBody>
      </p:sp>
      <p:sp>
        <p:nvSpPr>
          <p:cNvPr id="771" name="Google Shape;771;p49"/>
          <p:cNvSpPr/>
          <p:nvPr/>
        </p:nvSpPr>
        <p:spPr>
          <a:xfrm>
            <a:off x="3459098" y="3262260"/>
            <a:ext cx="420900" cy="420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900">
                <a:solidFill>
                  <a:srgbClr val="BF9000"/>
                </a:solidFill>
                <a:latin typeface="Barlow Semi Condensed"/>
                <a:ea typeface="Barlow Semi Condensed"/>
                <a:cs typeface="Barlow Semi Condensed"/>
                <a:sym typeface="Barlow Semi Condensed"/>
              </a:rPr>
              <a:t>66</a:t>
            </a:r>
            <a:endParaRPr b="1" i="1" sz="200">
              <a:solidFill>
                <a:srgbClr val="BF9000"/>
              </a:solidFill>
              <a:latin typeface="Barlow Semi Condensed"/>
              <a:ea typeface="Barlow Semi Condensed"/>
              <a:cs typeface="Barlow Semi Condensed"/>
              <a:sym typeface="Barlow Semi Condensed"/>
            </a:endParaRPr>
          </a:p>
        </p:txBody>
      </p:sp>
      <p:sp>
        <p:nvSpPr>
          <p:cNvPr id="773" name="Google Shape;773;p49"/>
          <p:cNvSpPr/>
          <p:nvPr/>
        </p:nvSpPr>
        <p:spPr>
          <a:xfrm>
            <a:off x="4093883" y="3262260"/>
            <a:ext cx="420900" cy="420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900">
                <a:solidFill>
                  <a:srgbClr val="BF9000"/>
                </a:solidFill>
                <a:latin typeface="Barlow Semi Condensed"/>
                <a:ea typeface="Barlow Semi Condensed"/>
                <a:cs typeface="Barlow Semi Condensed"/>
                <a:sym typeface="Barlow Semi Condensed"/>
              </a:rPr>
              <a:t>91</a:t>
            </a:r>
            <a:endParaRPr b="1" i="1" sz="200">
              <a:solidFill>
                <a:srgbClr val="BF9000"/>
              </a:solidFill>
              <a:latin typeface="Barlow Semi Condensed"/>
              <a:ea typeface="Barlow Semi Condensed"/>
              <a:cs typeface="Barlow Semi Condensed"/>
              <a:sym typeface="Barlow Semi Condensed"/>
            </a:endParaRPr>
          </a:p>
        </p:txBody>
      </p:sp>
      <p:sp>
        <p:nvSpPr>
          <p:cNvPr id="763" name="Google Shape;763;p49"/>
          <p:cNvSpPr/>
          <p:nvPr/>
        </p:nvSpPr>
        <p:spPr>
          <a:xfrm>
            <a:off x="2506948" y="2692862"/>
            <a:ext cx="420900" cy="420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33</a:t>
            </a:r>
            <a:endParaRPr b="1" i="1" sz="200">
              <a:solidFill>
                <a:schemeClr val="dk1"/>
              </a:solidFill>
              <a:latin typeface="Barlow Semi Condensed"/>
              <a:ea typeface="Barlow Semi Condensed"/>
              <a:cs typeface="Barlow Semi Condensed"/>
              <a:sym typeface="Barlow Semi Condensed"/>
            </a:endParaRPr>
          </a:p>
        </p:txBody>
      </p:sp>
      <p:sp>
        <p:nvSpPr>
          <p:cNvPr id="765" name="Google Shape;765;p49"/>
          <p:cNvSpPr/>
          <p:nvPr/>
        </p:nvSpPr>
        <p:spPr>
          <a:xfrm>
            <a:off x="3777254" y="2692862"/>
            <a:ext cx="420900" cy="420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89</a:t>
            </a:r>
            <a:endParaRPr b="1" i="1" sz="200">
              <a:solidFill>
                <a:schemeClr val="dk1"/>
              </a:solidFill>
              <a:latin typeface="Barlow Semi Condensed"/>
              <a:ea typeface="Barlow Semi Condensed"/>
              <a:cs typeface="Barlow Semi Condensed"/>
              <a:sym typeface="Barlow Semi Condensed"/>
            </a:endParaRPr>
          </a:p>
        </p:txBody>
      </p:sp>
      <p:sp>
        <p:nvSpPr>
          <p:cNvPr id="760" name="Google Shape;760;p49"/>
          <p:cNvSpPr/>
          <p:nvPr/>
        </p:nvSpPr>
        <p:spPr>
          <a:xfrm>
            <a:off x="3176697" y="2237721"/>
            <a:ext cx="420900" cy="420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900">
                <a:solidFill>
                  <a:schemeClr val="dk1"/>
                </a:solidFill>
                <a:latin typeface="Barlow Semi Condensed"/>
                <a:ea typeface="Barlow Semi Condensed"/>
                <a:cs typeface="Barlow Semi Condensed"/>
                <a:sym typeface="Barlow Semi Condensed"/>
              </a:rPr>
              <a:t>50</a:t>
            </a:r>
            <a:endParaRPr b="1" i="1" sz="200">
              <a:solidFill>
                <a:schemeClr val="dk1"/>
              </a:solidFill>
              <a:latin typeface="Barlow Semi Condensed"/>
              <a:ea typeface="Barlow Semi Condensed"/>
              <a:cs typeface="Barlow Semi Condensed"/>
              <a:sym typeface="Barlow Semi Condensed"/>
            </a:endParaRPr>
          </a:p>
        </p:txBody>
      </p:sp>
      <p:sp>
        <p:nvSpPr>
          <p:cNvPr id="774" name="Google Shape;774;p49"/>
          <p:cNvSpPr/>
          <p:nvPr/>
        </p:nvSpPr>
        <p:spPr>
          <a:xfrm>
            <a:off x="4453030" y="3011980"/>
            <a:ext cx="279900" cy="279900"/>
          </a:xfrm>
          <a:prstGeom prst="mathMultiply">
            <a:avLst>
              <a:gd fmla="val 8812" name="adj1"/>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9"/>
          <p:cNvSpPr txBox="1"/>
          <p:nvPr/>
        </p:nvSpPr>
        <p:spPr>
          <a:xfrm>
            <a:off x="6954525" y="134325"/>
            <a:ext cx="20343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300">
                <a:solidFill>
                  <a:srgbClr val="CC0000"/>
                </a:solidFill>
                <a:highlight>
                  <a:srgbClr val="F4CCCC"/>
                </a:highlight>
                <a:latin typeface="Barlow Semi Condensed"/>
                <a:ea typeface="Barlow Semi Condensed"/>
                <a:cs typeface="Barlow Semi Condensed"/>
                <a:sym typeface="Barlow Semi Condensed"/>
              </a:rPr>
              <a:t>YOU DON’T NEED TO HAVE STARTED/FINISHED PROJECT 5 AT ALL!</a:t>
            </a:r>
            <a:endParaRPr b="1" i="1" sz="1300">
              <a:solidFill>
                <a:srgbClr val="CC0000"/>
              </a:solidFill>
              <a:highlight>
                <a:srgbClr val="F4CCCC"/>
              </a:highlight>
              <a:latin typeface="Barlow Semi Condensed"/>
              <a:ea typeface="Barlow Semi Condensed"/>
              <a:cs typeface="Barlow Semi Condensed"/>
              <a:sym typeface="Barlow Semi Condense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779" name="Shape 779"/>
        <p:cNvGrpSpPr/>
        <p:nvPr/>
      </p:nvGrpSpPr>
      <p:grpSpPr>
        <a:xfrm>
          <a:off x="0" y="0"/>
          <a:ext cx="0" cy="0"/>
          <a:chOff x="0" y="0"/>
          <a:chExt cx="0" cy="0"/>
        </a:xfrm>
      </p:grpSpPr>
      <p:sp>
        <p:nvSpPr>
          <p:cNvPr id="780" name="Google Shape;780;p50"/>
          <p:cNvSpPr/>
          <p:nvPr/>
        </p:nvSpPr>
        <p:spPr>
          <a:xfrm>
            <a:off x="370900" y="276425"/>
            <a:ext cx="1969200" cy="411300"/>
          </a:xfrm>
          <a:prstGeom prst="parallelogram">
            <a:avLst>
              <a:gd fmla="val 11476"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781" name="Google Shape;781;p50"/>
          <p:cNvSpPr/>
          <p:nvPr/>
        </p:nvSpPr>
        <p:spPr>
          <a:xfrm>
            <a:off x="2218726" y="197225"/>
            <a:ext cx="380078" cy="576220"/>
          </a:xfrm>
          <a:prstGeom prst="rect">
            <a:avLst/>
          </a:prstGeom>
        </p:spPr>
        <p:txBody>
          <a:bodyPr>
            <a:prstTxWarp prst="textPlain"/>
          </a:bodyPr>
          <a:lstStyle/>
          <a:p>
            <a:pPr lvl="0" algn="ctr"/>
            <a:r>
              <a:rPr b="1" i="1">
                <a:ln cap="flat" cmpd="sng" w="19050">
                  <a:solidFill>
                    <a:srgbClr val="F1C232"/>
                  </a:solidFill>
                  <a:prstDash val="solid"/>
                  <a:round/>
                  <a:headEnd len="sm" w="sm" type="none"/>
                  <a:tailEnd len="sm" w="sm" type="none"/>
                </a:ln>
                <a:noFill/>
                <a:latin typeface="Barlow Semi Condensed"/>
              </a:rPr>
              <a:t>3</a:t>
            </a:r>
          </a:p>
        </p:txBody>
      </p:sp>
      <p:sp>
        <p:nvSpPr>
          <p:cNvPr id="782" name="Google Shape;782;p50"/>
          <p:cNvSpPr/>
          <p:nvPr/>
        </p:nvSpPr>
        <p:spPr>
          <a:xfrm>
            <a:off x="3862239" y="312438"/>
            <a:ext cx="1419503" cy="353367"/>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MYMAP</a:t>
            </a:r>
          </a:p>
        </p:txBody>
      </p:sp>
      <p:sp>
        <p:nvSpPr>
          <p:cNvPr id="783" name="Google Shape;783;p50"/>
          <p:cNvSpPr/>
          <p:nvPr/>
        </p:nvSpPr>
        <p:spPr>
          <a:xfrm>
            <a:off x="3752789" y="738863"/>
            <a:ext cx="1638371"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SAMPLE USE</a:t>
            </a:r>
          </a:p>
        </p:txBody>
      </p:sp>
      <p:sp>
        <p:nvSpPr>
          <p:cNvPr id="784" name="Google Shape;784;p50"/>
          <p:cNvSpPr/>
          <p:nvPr/>
        </p:nvSpPr>
        <p:spPr>
          <a:xfrm>
            <a:off x="1970350" y="1832350"/>
            <a:ext cx="2610900" cy="3012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highlight>
                  <a:srgbClr val="FFF2CC"/>
                </a:highlight>
                <a:latin typeface="Roboto Mono"/>
                <a:ea typeface="Roboto Mono"/>
                <a:cs typeface="Roboto Mono"/>
                <a:sym typeface="Roboto Mono"/>
              </a:rPr>
              <a:t>mymap&lt;int,string&gt;</a:t>
            </a:r>
            <a:r>
              <a:rPr lang="en" sz="1000">
                <a:latin typeface="Roboto Mono"/>
                <a:ea typeface="Roboto Mono"/>
                <a:cs typeface="Roboto Mono"/>
                <a:sym typeface="Roboto Mono"/>
              </a:rPr>
              <a:t> myMap;</a:t>
            </a:r>
            <a:endParaRPr sz="1000">
              <a:latin typeface="Roboto Mono"/>
              <a:ea typeface="Roboto Mono"/>
              <a:cs typeface="Roboto Mono"/>
              <a:sym typeface="Roboto Mono"/>
            </a:endParaRPr>
          </a:p>
        </p:txBody>
      </p:sp>
      <p:sp>
        <p:nvSpPr>
          <p:cNvPr id="785" name="Google Shape;785;p50"/>
          <p:cNvSpPr/>
          <p:nvPr/>
        </p:nvSpPr>
        <p:spPr>
          <a:xfrm>
            <a:off x="1970350" y="2229350"/>
            <a:ext cx="2610900" cy="3012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Roboto Mono"/>
                <a:ea typeface="Roboto Mono"/>
                <a:cs typeface="Roboto Mono"/>
                <a:sym typeface="Roboto Mono"/>
              </a:rPr>
              <a:t>myMap.put((int)‘a’,”10010011”);</a:t>
            </a:r>
            <a:endParaRPr sz="1000">
              <a:latin typeface="Roboto Mono"/>
              <a:ea typeface="Roboto Mono"/>
              <a:cs typeface="Roboto Mono"/>
              <a:sym typeface="Roboto Mono"/>
            </a:endParaRPr>
          </a:p>
        </p:txBody>
      </p:sp>
      <p:sp>
        <p:nvSpPr>
          <p:cNvPr id="786" name="Google Shape;786;p50"/>
          <p:cNvSpPr/>
          <p:nvPr/>
        </p:nvSpPr>
        <p:spPr>
          <a:xfrm>
            <a:off x="1970350" y="2626350"/>
            <a:ext cx="2610900" cy="3012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Roboto Mono"/>
                <a:ea typeface="Roboto Mono"/>
                <a:cs typeface="Roboto Mono"/>
                <a:sym typeface="Roboto Mono"/>
              </a:rPr>
              <a:t>i</a:t>
            </a:r>
            <a:r>
              <a:rPr lang="en" sz="1000">
                <a:latin typeface="Roboto Mono"/>
                <a:ea typeface="Roboto Mono"/>
                <a:cs typeface="Roboto Mono"/>
                <a:sym typeface="Roboto Mono"/>
              </a:rPr>
              <a:t>nt x = </a:t>
            </a:r>
            <a:r>
              <a:rPr lang="en" sz="1000">
                <a:latin typeface="Roboto Mono"/>
                <a:ea typeface="Roboto Mono"/>
                <a:cs typeface="Roboto Mono"/>
                <a:sym typeface="Roboto Mono"/>
              </a:rPr>
              <a:t>myMap.Size();</a:t>
            </a:r>
            <a:endParaRPr sz="1000">
              <a:latin typeface="Roboto Mono"/>
              <a:ea typeface="Roboto Mono"/>
              <a:cs typeface="Roboto Mono"/>
              <a:sym typeface="Roboto Mono"/>
            </a:endParaRPr>
          </a:p>
        </p:txBody>
      </p:sp>
      <p:sp>
        <p:nvSpPr>
          <p:cNvPr id="787" name="Google Shape;787;p50"/>
          <p:cNvSpPr/>
          <p:nvPr/>
        </p:nvSpPr>
        <p:spPr>
          <a:xfrm>
            <a:off x="1970350" y="3023350"/>
            <a:ext cx="2610900" cy="3012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Roboto Mono"/>
                <a:ea typeface="Roboto Mono"/>
                <a:cs typeface="Roboto Mono"/>
                <a:sym typeface="Roboto Mono"/>
              </a:rPr>
              <a:t>s</a:t>
            </a:r>
            <a:r>
              <a:rPr lang="en" sz="1000">
                <a:latin typeface="Roboto Mono"/>
                <a:ea typeface="Roboto Mono"/>
                <a:cs typeface="Roboto Mono"/>
                <a:sym typeface="Roboto Mono"/>
              </a:rPr>
              <a:t>tring s = myMap.get((int)’a’);</a:t>
            </a:r>
            <a:endParaRPr sz="1000">
              <a:latin typeface="Roboto Mono"/>
              <a:ea typeface="Roboto Mono"/>
              <a:cs typeface="Roboto Mono"/>
              <a:sym typeface="Roboto Mono"/>
            </a:endParaRPr>
          </a:p>
        </p:txBody>
      </p:sp>
      <p:sp>
        <p:nvSpPr>
          <p:cNvPr id="788" name="Google Shape;788;p50"/>
          <p:cNvSpPr/>
          <p:nvPr/>
        </p:nvSpPr>
        <p:spPr>
          <a:xfrm>
            <a:off x="1970350" y="3420350"/>
            <a:ext cx="2610900" cy="3012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Roboto Mono"/>
                <a:ea typeface="Roboto Mono"/>
                <a:cs typeface="Roboto Mono"/>
                <a:sym typeface="Roboto Mono"/>
              </a:rPr>
              <a:t>i</a:t>
            </a:r>
            <a:r>
              <a:rPr lang="en" sz="1000">
                <a:latin typeface="Roboto Mono"/>
                <a:ea typeface="Roboto Mono"/>
                <a:cs typeface="Roboto Mono"/>
                <a:sym typeface="Roboto Mono"/>
              </a:rPr>
              <a:t>f (myMap.contains(66)) {...}</a:t>
            </a:r>
            <a:endParaRPr sz="1000">
              <a:latin typeface="Roboto Mono"/>
              <a:ea typeface="Roboto Mono"/>
              <a:cs typeface="Roboto Mono"/>
              <a:sym typeface="Roboto Mono"/>
            </a:endParaRPr>
          </a:p>
        </p:txBody>
      </p:sp>
      <p:sp>
        <p:nvSpPr>
          <p:cNvPr id="789" name="Google Shape;789;p50"/>
          <p:cNvSpPr/>
          <p:nvPr/>
        </p:nvSpPr>
        <p:spPr>
          <a:xfrm>
            <a:off x="1970350" y="3817350"/>
            <a:ext cx="2610900" cy="3012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Roboto Mono"/>
                <a:ea typeface="Roboto Mono"/>
                <a:cs typeface="Roboto Mono"/>
                <a:sym typeface="Roboto Mono"/>
              </a:rPr>
              <a:t>f</a:t>
            </a:r>
            <a:r>
              <a:rPr lang="en" sz="1000">
                <a:latin typeface="Roboto Mono"/>
                <a:ea typeface="Roboto Mono"/>
                <a:cs typeface="Roboto Mono"/>
                <a:sym typeface="Roboto Mono"/>
              </a:rPr>
              <a:t>or (int key : myMap) {...}</a:t>
            </a:r>
            <a:endParaRPr sz="1000">
              <a:latin typeface="Roboto Mono"/>
              <a:ea typeface="Roboto Mono"/>
              <a:cs typeface="Roboto Mono"/>
              <a:sym typeface="Roboto Mono"/>
            </a:endParaRPr>
          </a:p>
        </p:txBody>
      </p:sp>
      <p:sp>
        <p:nvSpPr>
          <p:cNvPr id="790" name="Google Shape;790;p50"/>
          <p:cNvSpPr txBox="1"/>
          <p:nvPr/>
        </p:nvSpPr>
        <p:spPr>
          <a:xfrm>
            <a:off x="4770950" y="1798300"/>
            <a:ext cx="2555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Default Constructor, empty map</a:t>
            </a:r>
            <a:endParaRPr b="1" i="1" sz="1200">
              <a:solidFill>
                <a:srgbClr val="6FA8DC"/>
              </a:solidFill>
              <a:latin typeface="Barlow Semi Condensed"/>
              <a:ea typeface="Barlow Semi Condensed"/>
              <a:cs typeface="Barlow Semi Condensed"/>
              <a:sym typeface="Barlow Semi Condensed"/>
            </a:endParaRPr>
          </a:p>
        </p:txBody>
      </p:sp>
      <p:sp>
        <p:nvSpPr>
          <p:cNvPr id="791" name="Google Shape;791;p50"/>
          <p:cNvSpPr txBox="1"/>
          <p:nvPr/>
        </p:nvSpPr>
        <p:spPr>
          <a:xfrm>
            <a:off x="4770950" y="2195300"/>
            <a:ext cx="2555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Put an int-string pair into the map</a:t>
            </a:r>
            <a:endParaRPr b="1" i="1" sz="1200">
              <a:solidFill>
                <a:srgbClr val="6FA8DC"/>
              </a:solidFill>
              <a:latin typeface="Barlow Semi Condensed"/>
              <a:ea typeface="Barlow Semi Condensed"/>
              <a:cs typeface="Barlow Semi Condensed"/>
              <a:sym typeface="Barlow Semi Condensed"/>
            </a:endParaRPr>
          </a:p>
        </p:txBody>
      </p:sp>
      <p:sp>
        <p:nvSpPr>
          <p:cNvPr id="792" name="Google Shape;792;p50"/>
          <p:cNvSpPr txBox="1"/>
          <p:nvPr/>
        </p:nvSpPr>
        <p:spPr>
          <a:xfrm>
            <a:off x="4770950" y="2592300"/>
            <a:ext cx="2555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Return the number of int-string pairs</a:t>
            </a:r>
            <a:endParaRPr b="1" i="1" sz="1200">
              <a:solidFill>
                <a:srgbClr val="6FA8DC"/>
              </a:solidFill>
              <a:latin typeface="Barlow Semi Condensed"/>
              <a:ea typeface="Barlow Semi Condensed"/>
              <a:cs typeface="Barlow Semi Condensed"/>
              <a:sym typeface="Barlow Semi Condensed"/>
            </a:endParaRPr>
          </a:p>
        </p:txBody>
      </p:sp>
      <p:sp>
        <p:nvSpPr>
          <p:cNvPr id="793" name="Google Shape;793;p50"/>
          <p:cNvSpPr txBox="1"/>
          <p:nvPr/>
        </p:nvSpPr>
        <p:spPr>
          <a:xfrm>
            <a:off x="4770950" y="2989300"/>
            <a:ext cx="2555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Get a string value from an int key</a:t>
            </a:r>
            <a:endParaRPr b="1" i="1" sz="1200">
              <a:solidFill>
                <a:srgbClr val="6FA8DC"/>
              </a:solidFill>
              <a:latin typeface="Barlow Semi Condensed"/>
              <a:ea typeface="Barlow Semi Condensed"/>
              <a:cs typeface="Barlow Semi Condensed"/>
              <a:sym typeface="Barlow Semi Condensed"/>
            </a:endParaRPr>
          </a:p>
        </p:txBody>
      </p:sp>
      <p:sp>
        <p:nvSpPr>
          <p:cNvPr id="794" name="Google Shape;794;p50"/>
          <p:cNvSpPr txBox="1"/>
          <p:nvPr/>
        </p:nvSpPr>
        <p:spPr>
          <a:xfrm>
            <a:off x="4770950" y="3386300"/>
            <a:ext cx="2555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Check if a key is in the map</a:t>
            </a:r>
            <a:endParaRPr b="1" i="1" sz="1200">
              <a:solidFill>
                <a:srgbClr val="6FA8DC"/>
              </a:solidFill>
              <a:latin typeface="Barlow Semi Condensed"/>
              <a:ea typeface="Barlow Semi Condensed"/>
              <a:cs typeface="Barlow Semi Condensed"/>
              <a:sym typeface="Barlow Semi Condensed"/>
            </a:endParaRPr>
          </a:p>
        </p:txBody>
      </p:sp>
      <p:sp>
        <p:nvSpPr>
          <p:cNvPr id="795" name="Google Shape;795;p50"/>
          <p:cNvSpPr txBox="1"/>
          <p:nvPr/>
        </p:nvSpPr>
        <p:spPr>
          <a:xfrm>
            <a:off x="4770950" y="3783300"/>
            <a:ext cx="2555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Loop through all the keys in the map</a:t>
            </a:r>
            <a:endParaRPr b="1" i="1" sz="1200">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799" name="Shape 799"/>
        <p:cNvGrpSpPr/>
        <p:nvPr/>
      </p:nvGrpSpPr>
      <p:grpSpPr>
        <a:xfrm>
          <a:off x="0" y="0"/>
          <a:ext cx="0" cy="0"/>
          <a:chOff x="0" y="0"/>
          <a:chExt cx="0" cy="0"/>
        </a:xfrm>
      </p:grpSpPr>
      <p:sp>
        <p:nvSpPr>
          <p:cNvPr id="800" name="Google Shape;800;p51"/>
          <p:cNvSpPr/>
          <p:nvPr/>
        </p:nvSpPr>
        <p:spPr>
          <a:xfrm>
            <a:off x="370900" y="276425"/>
            <a:ext cx="1969200" cy="411300"/>
          </a:xfrm>
          <a:prstGeom prst="parallelogram">
            <a:avLst>
              <a:gd fmla="val 11476"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801" name="Google Shape;801;p51"/>
          <p:cNvSpPr/>
          <p:nvPr/>
        </p:nvSpPr>
        <p:spPr>
          <a:xfrm>
            <a:off x="2218726" y="197225"/>
            <a:ext cx="380078" cy="576220"/>
          </a:xfrm>
          <a:prstGeom prst="rect">
            <a:avLst/>
          </a:prstGeom>
        </p:spPr>
        <p:txBody>
          <a:bodyPr>
            <a:prstTxWarp prst="textPlain"/>
          </a:bodyPr>
          <a:lstStyle/>
          <a:p>
            <a:pPr lvl="0" algn="ctr"/>
            <a:r>
              <a:rPr b="1" i="1">
                <a:ln cap="flat" cmpd="sng" w="19050">
                  <a:solidFill>
                    <a:srgbClr val="F1C232"/>
                  </a:solidFill>
                  <a:prstDash val="solid"/>
                  <a:round/>
                  <a:headEnd len="sm" w="sm" type="none"/>
                  <a:tailEnd len="sm" w="sm" type="none"/>
                </a:ln>
                <a:noFill/>
                <a:latin typeface="Barlow Semi Condensed"/>
              </a:rPr>
              <a:t>3</a:t>
            </a:r>
          </a:p>
        </p:txBody>
      </p:sp>
      <p:sp>
        <p:nvSpPr>
          <p:cNvPr id="802" name="Google Shape;802;p51"/>
          <p:cNvSpPr/>
          <p:nvPr/>
        </p:nvSpPr>
        <p:spPr>
          <a:xfrm>
            <a:off x="3097027" y="304613"/>
            <a:ext cx="2949905"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ENCODING MAP</a:t>
            </a:r>
          </a:p>
        </p:txBody>
      </p:sp>
      <p:sp>
        <p:nvSpPr>
          <p:cNvPr id="803" name="Google Shape;803;p51"/>
          <p:cNvSpPr/>
          <p:nvPr/>
        </p:nvSpPr>
        <p:spPr>
          <a:xfrm>
            <a:off x="3226051" y="745413"/>
            <a:ext cx="2691848" cy="269397"/>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MYMAP&lt;INT,STRING&gt;</a:t>
            </a:r>
          </a:p>
        </p:txBody>
      </p:sp>
      <p:graphicFrame>
        <p:nvGraphicFramePr>
          <p:cNvPr id="804" name="Google Shape;804;p51"/>
          <p:cNvGraphicFramePr/>
          <p:nvPr/>
        </p:nvGraphicFramePr>
        <p:xfrm>
          <a:off x="1781825" y="303952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3"/>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805" name="Google Shape;805;p51"/>
          <p:cNvGraphicFramePr/>
          <p:nvPr/>
        </p:nvGraphicFramePr>
        <p:xfrm>
          <a:off x="2355413" y="4158900"/>
          <a:ext cx="3000000" cy="3000000"/>
        </p:xfrm>
        <a:graphic>
          <a:graphicData uri="http://schemas.openxmlformats.org/drawingml/2006/table">
            <a:tbl>
              <a:tblPr>
                <a:noFill/>
                <a:tableStyleId>{91E45AA0-79CB-48E7-90BD-5F0AAC9F3944}</a:tableStyleId>
              </a:tblPr>
              <a:tblGrid>
                <a:gridCol w="804325"/>
              </a:tblGrid>
              <a:tr h="33925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806" name="Google Shape;806;p51"/>
          <p:cNvGraphicFramePr/>
          <p:nvPr/>
        </p:nvGraphicFramePr>
        <p:xfrm>
          <a:off x="1208263" y="410195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807" name="Google Shape;807;p51"/>
          <p:cNvCxnSpPr/>
          <p:nvPr/>
        </p:nvCxnSpPr>
        <p:spPr>
          <a:xfrm flipH="1">
            <a:off x="1601838" y="345102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808" name="Google Shape;808;p51"/>
          <p:cNvCxnSpPr/>
          <p:nvPr/>
        </p:nvCxnSpPr>
        <p:spPr>
          <a:xfrm>
            <a:off x="2591663" y="345102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809" name="Google Shape;809;p51"/>
          <p:cNvSpPr/>
          <p:nvPr/>
        </p:nvSpPr>
        <p:spPr>
          <a:xfrm>
            <a:off x="1387363" y="373844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810" name="Google Shape;810;p51"/>
          <p:cNvSpPr/>
          <p:nvPr/>
        </p:nvSpPr>
        <p:spPr>
          <a:xfrm>
            <a:off x="2752788" y="373844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811" name="Google Shape;811;p51"/>
          <p:cNvGraphicFramePr/>
          <p:nvPr/>
        </p:nvGraphicFramePr>
        <p:xfrm>
          <a:off x="1118725" y="198152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4</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4"/>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812" name="Google Shape;812;p51"/>
          <p:cNvCxnSpPr/>
          <p:nvPr/>
        </p:nvCxnSpPr>
        <p:spPr>
          <a:xfrm flipH="1">
            <a:off x="938738" y="239302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813" name="Google Shape;813;p51"/>
          <p:cNvCxnSpPr/>
          <p:nvPr/>
        </p:nvCxnSpPr>
        <p:spPr>
          <a:xfrm>
            <a:off x="1928563" y="239302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814" name="Google Shape;814;p51"/>
          <p:cNvSpPr/>
          <p:nvPr/>
        </p:nvSpPr>
        <p:spPr>
          <a:xfrm>
            <a:off x="724263" y="268044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815" name="Google Shape;815;p51"/>
          <p:cNvSpPr/>
          <p:nvPr/>
        </p:nvSpPr>
        <p:spPr>
          <a:xfrm>
            <a:off x="2089688" y="268044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816" name="Google Shape;816;p51"/>
          <p:cNvGraphicFramePr/>
          <p:nvPr/>
        </p:nvGraphicFramePr>
        <p:xfrm>
          <a:off x="462963" y="3040625"/>
          <a:ext cx="3000000" cy="3000000"/>
        </p:xfrm>
        <a:graphic>
          <a:graphicData uri="http://schemas.openxmlformats.org/drawingml/2006/table">
            <a:tbl>
              <a:tblPr>
                <a:noFill/>
                <a:tableStyleId>{91E45AA0-79CB-48E7-90BD-5F0AAC9F3944}</a:tableStyleId>
              </a:tblPr>
              <a:tblGrid>
                <a:gridCol w="804325"/>
              </a:tblGrid>
              <a:tr h="398425">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6B26B"/>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(space)</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817" name="Google Shape;817;p51"/>
          <p:cNvGraphicFramePr/>
          <p:nvPr/>
        </p:nvGraphicFramePr>
        <p:xfrm>
          <a:off x="3820975" y="198152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6</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5"/>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818" name="Google Shape;818;p51"/>
          <p:cNvGraphicFramePr/>
          <p:nvPr/>
        </p:nvGraphicFramePr>
        <p:xfrm>
          <a:off x="4394563" y="304395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819" name="Google Shape;819;p51"/>
          <p:cNvGraphicFramePr/>
          <p:nvPr/>
        </p:nvGraphicFramePr>
        <p:xfrm>
          <a:off x="3247413" y="304395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b</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820" name="Google Shape;820;p51"/>
          <p:cNvCxnSpPr/>
          <p:nvPr/>
        </p:nvCxnSpPr>
        <p:spPr>
          <a:xfrm flipH="1">
            <a:off x="3640988" y="239302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821" name="Google Shape;821;p51"/>
          <p:cNvCxnSpPr/>
          <p:nvPr/>
        </p:nvCxnSpPr>
        <p:spPr>
          <a:xfrm>
            <a:off x="4630813" y="239302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822" name="Google Shape;822;p51"/>
          <p:cNvSpPr/>
          <p:nvPr/>
        </p:nvSpPr>
        <p:spPr>
          <a:xfrm>
            <a:off x="3426513" y="268044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823" name="Google Shape;823;p51"/>
          <p:cNvSpPr/>
          <p:nvPr/>
        </p:nvSpPr>
        <p:spPr>
          <a:xfrm>
            <a:off x="4791938" y="268044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824" name="Google Shape;824;p51"/>
          <p:cNvGraphicFramePr/>
          <p:nvPr/>
        </p:nvGraphicFramePr>
        <p:xfrm>
          <a:off x="2491263" y="1163238"/>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10</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6"/>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825" name="Google Shape;825;p51"/>
          <p:cNvCxnSpPr/>
          <p:nvPr/>
        </p:nvCxnSpPr>
        <p:spPr>
          <a:xfrm flipH="1">
            <a:off x="1532750" y="1443275"/>
            <a:ext cx="958500" cy="536400"/>
          </a:xfrm>
          <a:prstGeom prst="straightConnector1">
            <a:avLst/>
          </a:prstGeom>
          <a:noFill/>
          <a:ln cap="flat" cmpd="sng" w="9525">
            <a:solidFill>
              <a:schemeClr val="dk1"/>
            </a:solidFill>
            <a:prstDash val="solid"/>
            <a:round/>
            <a:headEnd len="med" w="med" type="none"/>
            <a:tailEnd len="med" w="med" type="triangle"/>
          </a:ln>
        </p:spPr>
      </p:cxnSp>
      <p:cxnSp>
        <p:nvCxnSpPr>
          <p:cNvPr id="826" name="Google Shape;826;p51"/>
          <p:cNvCxnSpPr/>
          <p:nvPr/>
        </p:nvCxnSpPr>
        <p:spPr>
          <a:xfrm>
            <a:off x="3299275" y="1443275"/>
            <a:ext cx="940500" cy="543000"/>
          </a:xfrm>
          <a:prstGeom prst="straightConnector1">
            <a:avLst/>
          </a:prstGeom>
          <a:noFill/>
          <a:ln cap="flat" cmpd="sng" w="9525">
            <a:solidFill>
              <a:schemeClr val="dk1"/>
            </a:solidFill>
            <a:prstDash val="solid"/>
            <a:round/>
            <a:headEnd len="med" w="med" type="none"/>
            <a:tailEnd len="med" w="med" type="triangle"/>
          </a:ln>
        </p:spPr>
      </p:cxnSp>
      <p:sp>
        <p:nvSpPr>
          <p:cNvPr id="827" name="Google Shape;827;p51"/>
          <p:cNvSpPr/>
          <p:nvPr/>
        </p:nvSpPr>
        <p:spPr>
          <a:xfrm>
            <a:off x="1912300" y="1486971"/>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828" name="Google Shape;828;p51"/>
          <p:cNvSpPr/>
          <p:nvPr/>
        </p:nvSpPr>
        <p:spPr>
          <a:xfrm>
            <a:off x="3675213" y="1523621"/>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829" name="Google Shape;829;p51"/>
          <p:cNvGraphicFramePr/>
          <p:nvPr/>
        </p:nvGraphicFramePr>
        <p:xfrm>
          <a:off x="6711775" y="1878425"/>
          <a:ext cx="3000000" cy="3000000"/>
        </p:xfrm>
        <a:graphic>
          <a:graphicData uri="http://schemas.openxmlformats.org/drawingml/2006/table">
            <a:tbl>
              <a:tblPr>
                <a:noFill/>
                <a:tableStyleId>{91E45AA0-79CB-48E7-90BD-5F0AAC9F3944}</a:tableStyleId>
              </a:tblPr>
              <a:tblGrid>
                <a:gridCol w="984600"/>
                <a:gridCol w="984600"/>
              </a:tblGrid>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int</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D966"/>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string</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D966"/>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(space)</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t>
                      </a:r>
                      <a:r>
                        <a:rPr b="1" i="1" lang="en">
                          <a:latin typeface="Barlow Semi Condensed"/>
                          <a:ea typeface="Barlow Semi Condensed"/>
                          <a:cs typeface="Barlow Semi Condensed"/>
                          <a:sym typeface="Barlow Semi Condensed"/>
                        </a:rPr>
                        <a:t>00”</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t>
                      </a:r>
                      <a:r>
                        <a:rPr b="1" i="1" lang="en">
                          <a:latin typeface="Barlow Semi Condensed"/>
                          <a:ea typeface="Barlow Semi Condensed"/>
                          <a:cs typeface="Barlow Semi Condensed"/>
                          <a:sym typeface="Barlow Semi Condensed"/>
                        </a:rPr>
                        <a:t>11”</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b</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t>
                      </a:r>
                      <a:r>
                        <a:rPr b="1" i="1" lang="en">
                          <a:latin typeface="Barlow Semi Condensed"/>
                          <a:ea typeface="Barlow Semi Condensed"/>
                          <a:cs typeface="Barlow Semi Condensed"/>
                          <a:sym typeface="Barlow Semi Condensed"/>
                        </a:rPr>
                        <a:t>10”</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t>
                      </a:r>
                      <a:r>
                        <a:rPr b="1" i="1" lang="en">
                          <a:latin typeface="Barlow Semi Condensed"/>
                          <a:ea typeface="Barlow Semi Condensed"/>
                          <a:cs typeface="Barlow Semi Condensed"/>
                          <a:sym typeface="Barlow Semi Condensed"/>
                        </a:rPr>
                        <a:t>011”</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t>
                      </a:r>
                      <a:r>
                        <a:rPr b="1" i="1" lang="en">
                          <a:latin typeface="Barlow Semi Condensed"/>
                          <a:ea typeface="Barlow Semi Condensed"/>
                          <a:cs typeface="Barlow Semi Condensed"/>
                          <a:sym typeface="Barlow Semi Condensed"/>
                        </a:rPr>
                        <a:t>010”</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bl>
          </a:graphicData>
        </a:graphic>
      </p:graphicFrame>
      <p:sp>
        <p:nvSpPr>
          <p:cNvPr id="830" name="Google Shape;830;p51"/>
          <p:cNvSpPr/>
          <p:nvPr/>
        </p:nvSpPr>
        <p:spPr>
          <a:xfrm>
            <a:off x="7112138" y="1630963"/>
            <a:ext cx="1168475" cy="203488"/>
          </a:xfrm>
          <a:prstGeom prst="rect">
            <a:avLst/>
          </a:prstGeom>
        </p:spPr>
        <p:txBody>
          <a:bodyPr>
            <a:prstTxWarp prst="textPlain"/>
          </a:bodyPr>
          <a:lstStyle/>
          <a:p>
            <a:pPr lvl="0" algn="ctr"/>
            <a:r>
              <a:rPr b="1" i="1">
                <a:ln>
                  <a:noFill/>
                </a:ln>
                <a:solidFill>
                  <a:schemeClr val="dk1"/>
                </a:solidFill>
                <a:latin typeface="Barlow Semi Condensed"/>
              </a:rPr>
              <a:t>Encoding Map</a:t>
            </a:r>
          </a:p>
        </p:txBody>
      </p:sp>
      <p:sp>
        <p:nvSpPr>
          <p:cNvPr id="831" name="Google Shape;831;p51"/>
          <p:cNvSpPr/>
          <p:nvPr/>
        </p:nvSpPr>
        <p:spPr>
          <a:xfrm>
            <a:off x="5520938" y="2773950"/>
            <a:ext cx="868800" cy="411300"/>
          </a:xfrm>
          <a:prstGeom prst="rightArrow">
            <a:avLst>
              <a:gd fmla="val 50000" name="adj1"/>
              <a:gd fmla="val 50000" name="adj2"/>
            </a:avLst>
          </a:pr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88" name="Shape 88"/>
        <p:cNvGrpSpPr/>
        <p:nvPr/>
      </p:nvGrpSpPr>
      <p:grpSpPr>
        <a:xfrm>
          <a:off x="0" y="0"/>
          <a:ext cx="0" cy="0"/>
          <a:chOff x="0" y="0"/>
          <a:chExt cx="0" cy="0"/>
        </a:xfrm>
      </p:grpSpPr>
      <p:sp>
        <p:nvSpPr>
          <p:cNvPr id="89" name="Google Shape;89;p16"/>
          <p:cNvSpPr/>
          <p:nvPr/>
        </p:nvSpPr>
        <p:spPr>
          <a:xfrm>
            <a:off x="2024450" y="485525"/>
            <a:ext cx="5095120" cy="759700"/>
          </a:xfrm>
          <a:prstGeom prst="rect">
            <a:avLst/>
          </a:prstGeom>
        </p:spPr>
        <p:txBody>
          <a:bodyPr>
            <a:prstTxWarp prst="textPlain"/>
          </a:bodyPr>
          <a:lstStyle/>
          <a:p>
            <a:pPr lvl="0" algn="ctr"/>
            <a:r>
              <a:rPr b="1" i="1">
                <a:ln cap="flat" cmpd="sng" w="28575">
                  <a:solidFill>
                    <a:schemeClr val="dk1"/>
                  </a:solidFill>
                  <a:prstDash val="solid"/>
                  <a:round/>
                  <a:headEnd len="sm" w="sm" type="none"/>
                  <a:tailEnd len="sm" w="sm" type="none"/>
                </a:ln>
                <a:solidFill>
                  <a:srgbClr val="CC0000"/>
                </a:solidFill>
                <a:latin typeface="Barlow Semi Condensed"/>
              </a:rPr>
              <a:t>EXAM WEEK</a:t>
            </a:r>
          </a:p>
        </p:txBody>
      </p:sp>
      <p:sp>
        <p:nvSpPr>
          <p:cNvPr id="90" name="Google Shape;90;p16"/>
          <p:cNvSpPr txBox="1"/>
          <p:nvPr/>
        </p:nvSpPr>
        <p:spPr>
          <a:xfrm>
            <a:off x="1944435" y="4568450"/>
            <a:ext cx="5255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t</a:t>
            </a:r>
            <a:r>
              <a:rPr b="1" i="1" lang="en">
                <a:solidFill>
                  <a:srgbClr val="6FA8DC"/>
                </a:solidFill>
                <a:latin typeface="Barlow Semi Condensed"/>
                <a:ea typeface="Barlow Semi Condensed"/>
                <a:cs typeface="Barlow Semi Condensed"/>
                <a:sym typeface="Barlow Semi Condensed"/>
              </a:rPr>
              <a:t>his project shouldn’t be that long, so focus on the exam first!</a:t>
            </a:r>
            <a:endParaRPr b="1" i="1">
              <a:solidFill>
                <a:srgbClr val="6FA8DC"/>
              </a:solidFill>
              <a:latin typeface="Barlow Semi Condensed"/>
              <a:ea typeface="Barlow Semi Condensed"/>
              <a:cs typeface="Barlow Semi Condensed"/>
              <a:sym typeface="Barlow Semi Condensed"/>
            </a:endParaRPr>
          </a:p>
        </p:txBody>
      </p:sp>
      <p:pic>
        <p:nvPicPr>
          <p:cNvPr id="91" name="Google Shape;91;p16"/>
          <p:cNvPicPr preferRelativeResize="0"/>
          <p:nvPr/>
        </p:nvPicPr>
        <p:blipFill rotWithShape="1">
          <a:blip r:embed="rId3">
            <a:alphaModFix/>
          </a:blip>
          <a:srcRect b="5891" l="0" r="0" t="0"/>
          <a:stretch/>
        </p:blipFill>
        <p:spPr>
          <a:xfrm>
            <a:off x="1550200" y="1718450"/>
            <a:ext cx="3425500" cy="2579075"/>
          </a:xfrm>
          <a:prstGeom prst="rect">
            <a:avLst/>
          </a:prstGeom>
          <a:noFill/>
          <a:ln cap="flat" cmpd="sng" w="9525">
            <a:solidFill>
              <a:schemeClr val="dk1"/>
            </a:solidFill>
            <a:prstDash val="solid"/>
            <a:round/>
            <a:headEnd len="sm" w="sm" type="none"/>
            <a:tailEnd len="sm" w="sm" type="none"/>
          </a:ln>
        </p:spPr>
      </p:pic>
      <p:pic>
        <p:nvPicPr>
          <p:cNvPr id="92" name="Google Shape;92;p16"/>
          <p:cNvPicPr preferRelativeResize="0"/>
          <p:nvPr/>
        </p:nvPicPr>
        <p:blipFill>
          <a:blip r:embed="rId4">
            <a:alphaModFix/>
          </a:blip>
          <a:stretch>
            <a:fillRect/>
          </a:stretch>
        </p:blipFill>
        <p:spPr>
          <a:xfrm>
            <a:off x="5212220" y="1525938"/>
            <a:ext cx="2416518" cy="2964100"/>
          </a:xfrm>
          <a:prstGeom prst="rect">
            <a:avLst/>
          </a:prstGeom>
          <a:noFill/>
          <a:ln cap="flat" cmpd="sng" w="9525">
            <a:solidFill>
              <a:schemeClr val="dk1"/>
            </a:solidFill>
            <a:prstDash val="solid"/>
            <a:round/>
            <a:headEnd len="sm" w="sm" type="none"/>
            <a:tailEnd len="sm" w="sm" type="none"/>
          </a:ln>
        </p:spPr>
      </p:pic>
      <p:sp>
        <p:nvSpPr>
          <p:cNvPr id="93" name="Google Shape;93;p16"/>
          <p:cNvSpPr txBox="1"/>
          <p:nvPr/>
        </p:nvSpPr>
        <p:spPr>
          <a:xfrm>
            <a:off x="6449850" y="3243225"/>
            <a:ext cx="109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Oral exam</a:t>
            </a:r>
            <a:endParaRPr b="1"/>
          </a:p>
        </p:txBody>
      </p:sp>
      <p:pic>
        <p:nvPicPr>
          <p:cNvPr id="94" name="Google Shape;94;p16"/>
          <p:cNvPicPr preferRelativeResize="0"/>
          <p:nvPr/>
        </p:nvPicPr>
        <p:blipFill rotWithShape="1">
          <a:blip r:embed="rId5">
            <a:alphaModFix/>
          </a:blip>
          <a:srcRect b="21334" l="13292" r="12242" t="21896"/>
          <a:stretch/>
        </p:blipFill>
        <p:spPr>
          <a:xfrm>
            <a:off x="8507575" y="101667"/>
            <a:ext cx="497526" cy="5057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835" name="Shape 835"/>
        <p:cNvGrpSpPr/>
        <p:nvPr/>
      </p:nvGrpSpPr>
      <p:grpSpPr>
        <a:xfrm>
          <a:off x="0" y="0"/>
          <a:ext cx="0" cy="0"/>
          <a:chOff x="0" y="0"/>
          <a:chExt cx="0" cy="0"/>
        </a:xfrm>
      </p:grpSpPr>
      <p:sp>
        <p:nvSpPr>
          <p:cNvPr id="836" name="Google Shape;836;p52"/>
          <p:cNvSpPr/>
          <p:nvPr/>
        </p:nvSpPr>
        <p:spPr>
          <a:xfrm>
            <a:off x="370900" y="276425"/>
            <a:ext cx="1969200" cy="411300"/>
          </a:xfrm>
          <a:prstGeom prst="parallelogram">
            <a:avLst>
              <a:gd fmla="val 11476"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837" name="Google Shape;837;p52"/>
          <p:cNvSpPr/>
          <p:nvPr/>
        </p:nvSpPr>
        <p:spPr>
          <a:xfrm>
            <a:off x="2218726" y="197225"/>
            <a:ext cx="380078" cy="576220"/>
          </a:xfrm>
          <a:prstGeom prst="rect">
            <a:avLst/>
          </a:prstGeom>
        </p:spPr>
        <p:txBody>
          <a:bodyPr>
            <a:prstTxWarp prst="textPlain"/>
          </a:bodyPr>
          <a:lstStyle/>
          <a:p>
            <a:pPr lvl="0" algn="ctr"/>
            <a:r>
              <a:rPr b="1" i="1">
                <a:ln cap="flat" cmpd="sng" w="19050">
                  <a:solidFill>
                    <a:srgbClr val="F1C232"/>
                  </a:solidFill>
                  <a:prstDash val="solid"/>
                  <a:round/>
                  <a:headEnd len="sm" w="sm" type="none"/>
                  <a:tailEnd len="sm" w="sm" type="none"/>
                </a:ln>
                <a:noFill/>
                <a:latin typeface="Barlow Semi Condensed"/>
              </a:rPr>
              <a:t>3</a:t>
            </a:r>
          </a:p>
        </p:txBody>
      </p:sp>
      <p:sp>
        <p:nvSpPr>
          <p:cNvPr id="838" name="Google Shape;838;p52"/>
          <p:cNvSpPr/>
          <p:nvPr/>
        </p:nvSpPr>
        <p:spPr>
          <a:xfrm>
            <a:off x="3501327" y="304613"/>
            <a:ext cx="2141353"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APPROACH</a:t>
            </a:r>
          </a:p>
        </p:txBody>
      </p:sp>
      <p:graphicFrame>
        <p:nvGraphicFramePr>
          <p:cNvPr id="839" name="Google Shape;839;p52"/>
          <p:cNvGraphicFramePr/>
          <p:nvPr/>
        </p:nvGraphicFramePr>
        <p:xfrm>
          <a:off x="1781825" y="303952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3"/>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840" name="Google Shape;840;p52"/>
          <p:cNvGraphicFramePr/>
          <p:nvPr/>
        </p:nvGraphicFramePr>
        <p:xfrm>
          <a:off x="2355413" y="410195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841" name="Google Shape;841;p52"/>
          <p:cNvGraphicFramePr/>
          <p:nvPr/>
        </p:nvGraphicFramePr>
        <p:xfrm>
          <a:off x="1208263" y="410195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842" name="Google Shape;842;p52"/>
          <p:cNvCxnSpPr/>
          <p:nvPr/>
        </p:nvCxnSpPr>
        <p:spPr>
          <a:xfrm flipH="1">
            <a:off x="1601838" y="345102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843" name="Google Shape;843;p52"/>
          <p:cNvCxnSpPr/>
          <p:nvPr/>
        </p:nvCxnSpPr>
        <p:spPr>
          <a:xfrm>
            <a:off x="2591663" y="345102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844" name="Google Shape;844;p52"/>
          <p:cNvSpPr/>
          <p:nvPr/>
        </p:nvSpPr>
        <p:spPr>
          <a:xfrm>
            <a:off x="1387363" y="373844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845" name="Google Shape;845;p52"/>
          <p:cNvSpPr/>
          <p:nvPr/>
        </p:nvSpPr>
        <p:spPr>
          <a:xfrm>
            <a:off x="2752788" y="373844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846" name="Google Shape;846;p52"/>
          <p:cNvGraphicFramePr/>
          <p:nvPr/>
        </p:nvGraphicFramePr>
        <p:xfrm>
          <a:off x="1118725" y="198152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4</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4"/>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847" name="Google Shape;847;p52"/>
          <p:cNvCxnSpPr/>
          <p:nvPr/>
        </p:nvCxnSpPr>
        <p:spPr>
          <a:xfrm flipH="1">
            <a:off x="938738" y="239302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848" name="Google Shape;848;p52"/>
          <p:cNvCxnSpPr/>
          <p:nvPr/>
        </p:nvCxnSpPr>
        <p:spPr>
          <a:xfrm>
            <a:off x="1928563" y="239302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849" name="Google Shape;849;p52"/>
          <p:cNvSpPr/>
          <p:nvPr/>
        </p:nvSpPr>
        <p:spPr>
          <a:xfrm>
            <a:off x="724263" y="268044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850" name="Google Shape;850;p52"/>
          <p:cNvSpPr/>
          <p:nvPr/>
        </p:nvSpPr>
        <p:spPr>
          <a:xfrm>
            <a:off x="2089688" y="268044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851" name="Google Shape;851;p52"/>
          <p:cNvGraphicFramePr/>
          <p:nvPr/>
        </p:nvGraphicFramePr>
        <p:xfrm>
          <a:off x="462963" y="3040625"/>
          <a:ext cx="3000000" cy="3000000"/>
        </p:xfrm>
        <a:graphic>
          <a:graphicData uri="http://schemas.openxmlformats.org/drawingml/2006/table">
            <a:tbl>
              <a:tblPr>
                <a:noFill/>
                <a:tableStyleId>{91E45AA0-79CB-48E7-90BD-5F0AAC9F3944}</a:tableStyleId>
              </a:tblPr>
              <a:tblGrid>
                <a:gridCol w="804325"/>
              </a:tblGrid>
              <a:tr h="398425">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6B26B"/>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(space)</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852" name="Google Shape;852;p52"/>
          <p:cNvGraphicFramePr/>
          <p:nvPr/>
        </p:nvGraphicFramePr>
        <p:xfrm>
          <a:off x="3820975" y="198152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6</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5"/>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853" name="Google Shape;853;p52"/>
          <p:cNvGraphicFramePr/>
          <p:nvPr/>
        </p:nvGraphicFramePr>
        <p:xfrm>
          <a:off x="4394563" y="304395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854" name="Google Shape;854;p52"/>
          <p:cNvGraphicFramePr/>
          <p:nvPr/>
        </p:nvGraphicFramePr>
        <p:xfrm>
          <a:off x="3247413" y="304395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b</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855" name="Google Shape;855;p52"/>
          <p:cNvCxnSpPr/>
          <p:nvPr/>
        </p:nvCxnSpPr>
        <p:spPr>
          <a:xfrm flipH="1">
            <a:off x="3640988" y="239302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856" name="Google Shape;856;p52"/>
          <p:cNvCxnSpPr/>
          <p:nvPr/>
        </p:nvCxnSpPr>
        <p:spPr>
          <a:xfrm>
            <a:off x="4630813" y="239302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857" name="Google Shape;857;p52"/>
          <p:cNvSpPr/>
          <p:nvPr/>
        </p:nvSpPr>
        <p:spPr>
          <a:xfrm>
            <a:off x="3426513" y="268044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858" name="Google Shape;858;p52"/>
          <p:cNvSpPr/>
          <p:nvPr/>
        </p:nvSpPr>
        <p:spPr>
          <a:xfrm>
            <a:off x="4791938" y="268044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859" name="Google Shape;859;p52"/>
          <p:cNvGraphicFramePr/>
          <p:nvPr/>
        </p:nvGraphicFramePr>
        <p:xfrm>
          <a:off x="2491263" y="1163238"/>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10</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6"/>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860" name="Google Shape;860;p52"/>
          <p:cNvCxnSpPr/>
          <p:nvPr/>
        </p:nvCxnSpPr>
        <p:spPr>
          <a:xfrm flipH="1">
            <a:off x="1532750" y="1443275"/>
            <a:ext cx="958500" cy="536400"/>
          </a:xfrm>
          <a:prstGeom prst="straightConnector1">
            <a:avLst/>
          </a:prstGeom>
          <a:noFill/>
          <a:ln cap="flat" cmpd="sng" w="9525">
            <a:solidFill>
              <a:schemeClr val="dk1"/>
            </a:solidFill>
            <a:prstDash val="solid"/>
            <a:round/>
            <a:headEnd len="med" w="med" type="none"/>
            <a:tailEnd len="med" w="med" type="triangle"/>
          </a:ln>
        </p:spPr>
      </p:cxnSp>
      <p:cxnSp>
        <p:nvCxnSpPr>
          <p:cNvPr id="861" name="Google Shape;861;p52"/>
          <p:cNvCxnSpPr/>
          <p:nvPr/>
        </p:nvCxnSpPr>
        <p:spPr>
          <a:xfrm>
            <a:off x="3299275" y="1443275"/>
            <a:ext cx="940500" cy="543000"/>
          </a:xfrm>
          <a:prstGeom prst="straightConnector1">
            <a:avLst/>
          </a:prstGeom>
          <a:noFill/>
          <a:ln cap="flat" cmpd="sng" w="9525">
            <a:solidFill>
              <a:schemeClr val="dk1"/>
            </a:solidFill>
            <a:prstDash val="solid"/>
            <a:round/>
            <a:headEnd len="med" w="med" type="none"/>
            <a:tailEnd len="med" w="med" type="triangle"/>
          </a:ln>
        </p:spPr>
      </p:cxnSp>
      <p:sp>
        <p:nvSpPr>
          <p:cNvPr id="862" name="Google Shape;862;p52"/>
          <p:cNvSpPr/>
          <p:nvPr/>
        </p:nvSpPr>
        <p:spPr>
          <a:xfrm>
            <a:off x="1912300" y="1486971"/>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863" name="Google Shape;863;p52"/>
          <p:cNvSpPr/>
          <p:nvPr/>
        </p:nvSpPr>
        <p:spPr>
          <a:xfrm>
            <a:off x="3675213" y="1523621"/>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sp>
        <p:nvSpPr>
          <p:cNvPr id="864" name="Google Shape;864;p52"/>
          <p:cNvSpPr/>
          <p:nvPr/>
        </p:nvSpPr>
        <p:spPr>
          <a:xfrm>
            <a:off x="5339739" y="1163238"/>
            <a:ext cx="3121996"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GO THROUGH ALL PATHS</a:t>
            </a:r>
          </a:p>
        </p:txBody>
      </p:sp>
      <p:sp>
        <p:nvSpPr>
          <p:cNvPr id="865" name="Google Shape;865;p52"/>
          <p:cNvSpPr/>
          <p:nvPr/>
        </p:nvSpPr>
        <p:spPr>
          <a:xfrm>
            <a:off x="5047789" y="1439613"/>
            <a:ext cx="3705887"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TO ALL LEAVES OF THE TREE</a:t>
            </a:r>
          </a:p>
        </p:txBody>
      </p:sp>
      <p:sp>
        <p:nvSpPr>
          <p:cNvPr id="866" name="Google Shape;866;p52"/>
          <p:cNvSpPr/>
          <p:nvPr/>
        </p:nvSpPr>
        <p:spPr>
          <a:xfrm>
            <a:off x="5528239" y="1715988"/>
            <a:ext cx="2744990" cy="234302"/>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REMEMBER THE PATH</a:t>
            </a:r>
          </a:p>
        </p:txBody>
      </p:sp>
      <p:sp>
        <p:nvSpPr>
          <p:cNvPr id="867" name="Google Shape;867;p52"/>
          <p:cNvSpPr/>
          <p:nvPr/>
        </p:nvSpPr>
        <p:spPr>
          <a:xfrm>
            <a:off x="449748" y="1189011"/>
            <a:ext cx="2284725" cy="2790450"/>
          </a:xfrm>
          <a:custGeom>
            <a:rect b="b" l="l" r="r" t="t"/>
            <a:pathLst>
              <a:path extrusionOk="0" h="111618" w="91389">
                <a:moveTo>
                  <a:pt x="78163" y="382"/>
                </a:moveTo>
                <a:cubicBezTo>
                  <a:pt x="71834" y="1549"/>
                  <a:pt x="60566" y="7610"/>
                  <a:pt x="53384" y="11156"/>
                </a:cubicBezTo>
                <a:cubicBezTo>
                  <a:pt x="46202" y="14702"/>
                  <a:pt x="39962" y="17979"/>
                  <a:pt x="35069" y="21660"/>
                </a:cubicBezTo>
                <a:cubicBezTo>
                  <a:pt x="30176" y="25341"/>
                  <a:pt x="28426" y="27899"/>
                  <a:pt x="24027" y="33241"/>
                </a:cubicBezTo>
                <a:cubicBezTo>
                  <a:pt x="19628" y="38583"/>
                  <a:pt x="11457" y="47516"/>
                  <a:pt x="8674" y="53711"/>
                </a:cubicBezTo>
                <a:cubicBezTo>
                  <a:pt x="5891" y="59906"/>
                  <a:pt x="7104" y="65113"/>
                  <a:pt x="7328" y="70410"/>
                </a:cubicBezTo>
                <a:cubicBezTo>
                  <a:pt x="7553" y="75707"/>
                  <a:pt x="9752" y="82216"/>
                  <a:pt x="10021" y="85493"/>
                </a:cubicBezTo>
                <a:cubicBezTo>
                  <a:pt x="10290" y="88770"/>
                  <a:pt x="9977" y="88635"/>
                  <a:pt x="8944" y="90071"/>
                </a:cubicBezTo>
                <a:cubicBezTo>
                  <a:pt x="7912" y="91507"/>
                  <a:pt x="5307" y="91956"/>
                  <a:pt x="3826" y="94111"/>
                </a:cubicBezTo>
                <a:cubicBezTo>
                  <a:pt x="2345" y="96266"/>
                  <a:pt x="280" y="100621"/>
                  <a:pt x="56" y="103000"/>
                </a:cubicBezTo>
                <a:cubicBezTo>
                  <a:pt x="-168" y="105379"/>
                  <a:pt x="1672" y="107129"/>
                  <a:pt x="2480" y="108386"/>
                </a:cubicBezTo>
                <a:cubicBezTo>
                  <a:pt x="3288" y="109643"/>
                  <a:pt x="3423" y="110002"/>
                  <a:pt x="4904" y="110541"/>
                </a:cubicBezTo>
                <a:cubicBezTo>
                  <a:pt x="6385" y="111080"/>
                  <a:pt x="8585" y="111618"/>
                  <a:pt x="11368" y="111618"/>
                </a:cubicBezTo>
                <a:cubicBezTo>
                  <a:pt x="14151" y="111618"/>
                  <a:pt x="18955" y="110900"/>
                  <a:pt x="21603" y="110541"/>
                </a:cubicBezTo>
                <a:cubicBezTo>
                  <a:pt x="24252" y="110182"/>
                  <a:pt x="25508" y="110586"/>
                  <a:pt x="27259" y="109464"/>
                </a:cubicBezTo>
                <a:cubicBezTo>
                  <a:pt x="29010" y="108342"/>
                  <a:pt x="31164" y="105918"/>
                  <a:pt x="32107" y="103808"/>
                </a:cubicBezTo>
                <a:cubicBezTo>
                  <a:pt x="33050" y="101698"/>
                  <a:pt x="33140" y="99319"/>
                  <a:pt x="32915" y="96805"/>
                </a:cubicBezTo>
                <a:cubicBezTo>
                  <a:pt x="32691" y="94291"/>
                  <a:pt x="31837" y="91643"/>
                  <a:pt x="30760" y="88725"/>
                </a:cubicBezTo>
                <a:cubicBezTo>
                  <a:pt x="29683" y="85807"/>
                  <a:pt x="27573" y="82844"/>
                  <a:pt x="26451" y="79298"/>
                </a:cubicBezTo>
                <a:cubicBezTo>
                  <a:pt x="25329" y="75752"/>
                  <a:pt x="23533" y="72520"/>
                  <a:pt x="24027" y="67447"/>
                </a:cubicBezTo>
                <a:cubicBezTo>
                  <a:pt x="24521" y="62375"/>
                  <a:pt x="26854" y="54205"/>
                  <a:pt x="29413" y="48863"/>
                </a:cubicBezTo>
                <a:cubicBezTo>
                  <a:pt x="31972" y="43521"/>
                  <a:pt x="34531" y="38628"/>
                  <a:pt x="39379" y="35396"/>
                </a:cubicBezTo>
                <a:cubicBezTo>
                  <a:pt x="44227" y="32164"/>
                  <a:pt x="51814" y="32433"/>
                  <a:pt x="58502" y="29470"/>
                </a:cubicBezTo>
                <a:cubicBezTo>
                  <a:pt x="65191" y="26507"/>
                  <a:pt x="74034" y="21840"/>
                  <a:pt x="79510" y="17620"/>
                </a:cubicBezTo>
                <a:cubicBezTo>
                  <a:pt x="84987" y="13401"/>
                  <a:pt x="91586" y="7026"/>
                  <a:pt x="91361" y="4153"/>
                </a:cubicBezTo>
                <a:cubicBezTo>
                  <a:pt x="91137" y="1280"/>
                  <a:pt x="84493" y="-785"/>
                  <a:pt x="78163" y="382"/>
                </a:cubicBezTo>
                <a:close/>
              </a:path>
            </a:pathLst>
          </a:custGeom>
          <a:noFill/>
          <a:ln cap="flat" cmpd="sng" w="19050">
            <a:solidFill>
              <a:srgbClr val="CC0000"/>
            </a:solidFill>
            <a:prstDash val="solid"/>
            <a:round/>
            <a:headEnd len="med" w="med" type="none"/>
            <a:tailEnd len="med" w="med" type="none"/>
          </a:ln>
        </p:spPr>
      </p:sp>
      <p:sp>
        <p:nvSpPr>
          <p:cNvPr id="868" name="Google Shape;868;p52"/>
          <p:cNvSpPr/>
          <p:nvPr/>
        </p:nvSpPr>
        <p:spPr>
          <a:xfrm>
            <a:off x="724273" y="1402898"/>
            <a:ext cx="709697" cy="199042"/>
          </a:xfrm>
          <a:prstGeom prst="rect">
            <a:avLst/>
          </a:prstGeom>
        </p:spPr>
        <p:txBody>
          <a:bodyPr>
            <a:prstTxWarp prst="textPlain"/>
          </a:bodyPr>
          <a:lstStyle/>
          <a:p>
            <a:pPr lvl="0" algn="ctr"/>
            <a:r>
              <a:rPr b="1" i="1">
                <a:ln>
                  <a:noFill/>
                </a:ln>
                <a:solidFill>
                  <a:srgbClr val="CC0000"/>
                </a:solidFill>
                <a:latin typeface="Barlow Semi Condensed"/>
              </a:rPr>
              <a:t>PATH 1</a:t>
            </a:r>
          </a:p>
        </p:txBody>
      </p:sp>
      <p:sp>
        <p:nvSpPr>
          <p:cNvPr id="869" name="Google Shape;869;p52"/>
          <p:cNvSpPr txBox="1"/>
          <p:nvPr/>
        </p:nvSpPr>
        <p:spPr>
          <a:xfrm>
            <a:off x="6043925" y="2612238"/>
            <a:ext cx="2657700" cy="164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900">
                <a:solidFill>
                  <a:srgbClr val="CC0000"/>
                </a:solidFill>
                <a:highlight>
                  <a:srgbClr val="F4CCCC"/>
                </a:highlight>
                <a:latin typeface="Barlow Semi Condensed"/>
                <a:ea typeface="Barlow Semi Condensed"/>
                <a:cs typeface="Barlow Semi Condensed"/>
                <a:sym typeface="Barlow Semi Condensed"/>
              </a:rPr>
              <a:t>1. </a:t>
            </a:r>
            <a:r>
              <a:rPr b="1" i="1" lang="en" sz="1900">
                <a:solidFill>
                  <a:srgbClr val="CC0000"/>
                </a:solidFill>
                <a:highlight>
                  <a:srgbClr val="F4CCCC"/>
                </a:highlight>
                <a:latin typeface="Barlow Semi Condensed"/>
                <a:ea typeface="Barlow Semi Condensed"/>
                <a:cs typeface="Barlow Semi Condensed"/>
                <a:sym typeface="Barlow Semi Condensed"/>
              </a:rPr>
              <a:t>zero, zero : space</a:t>
            </a:r>
            <a:endParaRPr b="1" i="1" sz="1900">
              <a:solidFill>
                <a:srgbClr val="CC0000"/>
              </a:solidFill>
              <a:highlight>
                <a:srgbClr val="F4CCCC"/>
              </a:highlight>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sz="1900">
                <a:solidFill>
                  <a:srgbClr val="F1C232"/>
                </a:solidFill>
                <a:highlight>
                  <a:srgbClr val="FFF2CC"/>
                </a:highlight>
                <a:latin typeface="Barlow Semi Condensed"/>
                <a:ea typeface="Barlow Semi Condensed"/>
                <a:cs typeface="Barlow Semi Condensed"/>
                <a:sym typeface="Barlow Semi Condensed"/>
              </a:rPr>
              <a:t>2. zero, one, zero : EOF</a:t>
            </a:r>
            <a:endParaRPr b="1" i="1" sz="1900">
              <a:solidFill>
                <a:srgbClr val="F1C232"/>
              </a:solidFill>
              <a:highlight>
                <a:srgbClr val="FFF2CC"/>
              </a:highlight>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sz="1900">
                <a:solidFill>
                  <a:srgbClr val="6AA84F"/>
                </a:solidFill>
                <a:highlight>
                  <a:srgbClr val="D9EAD3"/>
                </a:highlight>
                <a:latin typeface="Barlow Semi Condensed"/>
                <a:ea typeface="Barlow Semi Condensed"/>
                <a:cs typeface="Barlow Semi Condensed"/>
                <a:sym typeface="Barlow Semi Condensed"/>
              </a:rPr>
              <a:t>3. </a:t>
            </a:r>
            <a:r>
              <a:rPr b="1" i="1" lang="en" sz="1900">
                <a:solidFill>
                  <a:srgbClr val="6AA84F"/>
                </a:solidFill>
                <a:highlight>
                  <a:srgbClr val="D9EAD3"/>
                </a:highlight>
                <a:latin typeface="Barlow Semi Condensed"/>
                <a:ea typeface="Barlow Semi Condensed"/>
                <a:cs typeface="Barlow Semi Condensed"/>
                <a:sym typeface="Barlow Semi Condensed"/>
              </a:rPr>
              <a:t>z</a:t>
            </a:r>
            <a:r>
              <a:rPr b="1" i="1" lang="en" sz="1900">
                <a:solidFill>
                  <a:srgbClr val="6AA84F"/>
                </a:solidFill>
                <a:highlight>
                  <a:srgbClr val="D9EAD3"/>
                </a:highlight>
                <a:latin typeface="Barlow Semi Condensed"/>
                <a:ea typeface="Barlow Semi Condensed"/>
                <a:cs typeface="Barlow Semi Condensed"/>
                <a:sym typeface="Barlow Semi Condensed"/>
              </a:rPr>
              <a:t>ero, one, one : c</a:t>
            </a:r>
            <a:endParaRPr b="1" i="1" sz="1900">
              <a:solidFill>
                <a:srgbClr val="6AA84F"/>
              </a:solidFill>
              <a:highlight>
                <a:srgbClr val="D9EAD3"/>
              </a:highlight>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sz="1900">
                <a:solidFill>
                  <a:srgbClr val="3C78D8"/>
                </a:solidFill>
                <a:highlight>
                  <a:srgbClr val="C9DAF8"/>
                </a:highlight>
                <a:latin typeface="Barlow Semi Condensed"/>
                <a:ea typeface="Barlow Semi Condensed"/>
                <a:cs typeface="Barlow Semi Condensed"/>
                <a:sym typeface="Barlow Semi Condensed"/>
              </a:rPr>
              <a:t>4. </a:t>
            </a:r>
            <a:r>
              <a:rPr b="1" i="1" lang="en" sz="1900">
                <a:solidFill>
                  <a:srgbClr val="3C78D8"/>
                </a:solidFill>
                <a:highlight>
                  <a:srgbClr val="C9DAF8"/>
                </a:highlight>
                <a:latin typeface="Barlow Semi Condensed"/>
                <a:ea typeface="Barlow Semi Condensed"/>
                <a:cs typeface="Barlow Semi Condensed"/>
                <a:sym typeface="Barlow Semi Condensed"/>
              </a:rPr>
              <a:t>o</a:t>
            </a:r>
            <a:r>
              <a:rPr b="1" i="1" lang="en" sz="1900">
                <a:solidFill>
                  <a:srgbClr val="3C78D8"/>
                </a:solidFill>
                <a:highlight>
                  <a:srgbClr val="C9DAF8"/>
                </a:highlight>
                <a:latin typeface="Barlow Semi Condensed"/>
                <a:ea typeface="Barlow Semi Condensed"/>
                <a:cs typeface="Barlow Semi Condensed"/>
                <a:sym typeface="Barlow Semi Condensed"/>
              </a:rPr>
              <a:t>ne, zero : b</a:t>
            </a:r>
            <a:endParaRPr b="1" i="1" sz="1900">
              <a:solidFill>
                <a:srgbClr val="3C78D8"/>
              </a:solidFill>
              <a:highlight>
                <a:srgbClr val="C9DAF8"/>
              </a:highlight>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sz="1900">
                <a:solidFill>
                  <a:srgbClr val="A64D79"/>
                </a:solidFill>
                <a:highlight>
                  <a:srgbClr val="EAD1DC"/>
                </a:highlight>
                <a:latin typeface="Barlow Semi Condensed"/>
                <a:ea typeface="Barlow Semi Condensed"/>
                <a:cs typeface="Barlow Semi Condensed"/>
                <a:sym typeface="Barlow Semi Condensed"/>
              </a:rPr>
              <a:t>5. </a:t>
            </a:r>
            <a:r>
              <a:rPr b="1" i="1" lang="en" sz="1900">
                <a:solidFill>
                  <a:srgbClr val="A64D79"/>
                </a:solidFill>
                <a:highlight>
                  <a:srgbClr val="EAD1DC"/>
                </a:highlight>
                <a:latin typeface="Barlow Semi Condensed"/>
                <a:ea typeface="Barlow Semi Condensed"/>
                <a:cs typeface="Barlow Semi Condensed"/>
                <a:sym typeface="Barlow Semi Condensed"/>
              </a:rPr>
              <a:t>o</a:t>
            </a:r>
            <a:r>
              <a:rPr b="1" i="1" lang="en" sz="1900">
                <a:solidFill>
                  <a:srgbClr val="A64D79"/>
                </a:solidFill>
                <a:highlight>
                  <a:srgbClr val="EAD1DC"/>
                </a:highlight>
                <a:latin typeface="Barlow Semi Condensed"/>
                <a:ea typeface="Barlow Semi Condensed"/>
                <a:cs typeface="Barlow Semi Condensed"/>
                <a:sym typeface="Barlow Semi Condensed"/>
              </a:rPr>
              <a:t>ne, one : a</a:t>
            </a:r>
            <a:endParaRPr b="1" i="1" sz="1900">
              <a:solidFill>
                <a:srgbClr val="A64D79"/>
              </a:solidFill>
              <a:highlight>
                <a:srgbClr val="EAD1DC"/>
              </a:highlight>
              <a:latin typeface="Barlow Semi Condensed"/>
              <a:ea typeface="Barlow Semi Condensed"/>
              <a:cs typeface="Barlow Semi Condensed"/>
              <a:sym typeface="Barlow Semi Condensed"/>
            </a:endParaRPr>
          </a:p>
        </p:txBody>
      </p:sp>
      <p:sp>
        <p:nvSpPr>
          <p:cNvPr id="870" name="Google Shape;870;p52"/>
          <p:cNvSpPr/>
          <p:nvPr/>
        </p:nvSpPr>
        <p:spPr>
          <a:xfrm>
            <a:off x="1177789" y="1224073"/>
            <a:ext cx="1484425" cy="3780975"/>
          </a:xfrm>
          <a:custGeom>
            <a:rect b="b" l="l" r="r" t="t"/>
            <a:pathLst>
              <a:path extrusionOk="0" h="151239" w="59377">
                <a:moveTo>
                  <a:pt x="59276" y="4904"/>
                </a:moveTo>
                <a:cubicBezTo>
                  <a:pt x="59680" y="7957"/>
                  <a:pt x="54922" y="14825"/>
                  <a:pt x="52004" y="18371"/>
                </a:cubicBezTo>
                <a:cubicBezTo>
                  <a:pt x="49086" y="21917"/>
                  <a:pt x="44238" y="22277"/>
                  <a:pt x="41769" y="26182"/>
                </a:cubicBezTo>
                <a:cubicBezTo>
                  <a:pt x="39300" y="30088"/>
                  <a:pt x="37595" y="37988"/>
                  <a:pt x="37191" y="41804"/>
                </a:cubicBezTo>
                <a:cubicBezTo>
                  <a:pt x="36787" y="45620"/>
                  <a:pt x="37774" y="46607"/>
                  <a:pt x="39345" y="49076"/>
                </a:cubicBezTo>
                <a:cubicBezTo>
                  <a:pt x="40916" y="51545"/>
                  <a:pt x="45046" y="53430"/>
                  <a:pt x="46617" y="56617"/>
                </a:cubicBezTo>
                <a:cubicBezTo>
                  <a:pt x="48188" y="59804"/>
                  <a:pt x="49356" y="65102"/>
                  <a:pt x="48772" y="68199"/>
                </a:cubicBezTo>
                <a:cubicBezTo>
                  <a:pt x="48189" y="71296"/>
                  <a:pt x="45405" y="72553"/>
                  <a:pt x="43116" y="75201"/>
                </a:cubicBezTo>
                <a:cubicBezTo>
                  <a:pt x="40827" y="77850"/>
                  <a:pt x="36966" y="81307"/>
                  <a:pt x="35036" y="84090"/>
                </a:cubicBezTo>
                <a:cubicBezTo>
                  <a:pt x="33106" y="86873"/>
                  <a:pt x="32971" y="88623"/>
                  <a:pt x="31534" y="91900"/>
                </a:cubicBezTo>
                <a:cubicBezTo>
                  <a:pt x="30098" y="95177"/>
                  <a:pt x="27584" y="100564"/>
                  <a:pt x="26417" y="103751"/>
                </a:cubicBezTo>
                <a:cubicBezTo>
                  <a:pt x="25250" y="106938"/>
                  <a:pt x="24667" y="107791"/>
                  <a:pt x="24532" y="111023"/>
                </a:cubicBezTo>
                <a:cubicBezTo>
                  <a:pt x="24397" y="114255"/>
                  <a:pt x="24936" y="119239"/>
                  <a:pt x="25609" y="123144"/>
                </a:cubicBezTo>
                <a:cubicBezTo>
                  <a:pt x="26282" y="127050"/>
                  <a:pt x="27629" y="130641"/>
                  <a:pt x="28572" y="134456"/>
                </a:cubicBezTo>
                <a:cubicBezTo>
                  <a:pt x="29515" y="138272"/>
                  <a:pt x="31938" y="143389"/>
                  <a:pt x="31265" y="146037"/>
                </a:cubicBezTo>
                <a:cubicBezTo>
                  <a:pt x="30592" y="148686"/>
                  <a:pt x="28527" y="149629"/>
                  <a:pt x="24532" y="150347"/>
                </a:cubicBezTo>
                <a:cubicBezTo>
                  <a:pt x="20537" y="151065"/>
                  <a:pt x="11379" y="151873"/>
                  <a:pt x="7294" y="150347"/>
                </a:cubicBezTo>
                <a:cubicBezTo>
                  <a:pt x="3209" y="148821"/>
                  <a:pt x="112" y="144062"/>
                  <a:pt x="22" y="141189"/>
                </a:cubicBezTo>
                <a:cubicBezTo>
                  <a:pt x="-68" y="138316"/>
                  <a:pt x="4959" y="135084"/>
                  <a:pt x="6755" y="133109"/>
                </a:cubicBezTo>
                <a:cubicBezTo>
                  <a:pt x="8551" y="131134"/>
                  <a:pt x="10033" y="131942"/>
                  <a:pt x="10796" y="129338"/>
                </a:cubicBezTo>
                <a:cubicBezTo>
                  <a:pt x="11559" y="126734"/>
                  <a:pt x="11918" y="121258"/>
                  <a:pt x="11334" y="117487"/>
                </a:cubicBezTo>
                <a:cubicBezTo>
                  <a:pt x="10750" y="113716"/>
                  <a:pt x="8102" y="109767"/>
                  <a:pt x="7294" y="106714"/>
                </a:cubicBezTo>
                <a:cubicBezTo>
                  <a:pt x="6486" y="103662"/>
                  <a:pt x="5633" y="102629"/>
                  <a:pt x="6486" y="99172"/>
                </a:cubicBezTo>
                <a:cubicBezTo>
                  <a:pt x="7339" y="95716"/>
                  <a:pt x="9180" y="89746"/>
                  <a:pt x="12412" y="85975"/>
                </a:cubicBezTo>
                <a:cubicBezTo>
                  <a:pt x="15644" y="82204"/>
                  <a:pt x="22601" y="79062"/>
                  <a:pt x="25878" y="76548"/>
                </a:cubicBezTo>
                <a:cubicBezTo>
                  <a:pt x="29155" y="74034"/>
                  <a:pt x="31310" y="73137"/>
                  <a:pt x="32073" y="70892"/>
                </a:cubicBezTo>
                <a:cubicBezTo>
                  <a:pt x="32836" y="68648"/>
                  <a:pt x="31624" y="66448"/>
                  <a:pt x="30457" y="63081"/>
                </a:cubicBezTo>
                <a:cubicBezTo>
                  <a:pt x="29290" y="59714"/>
                  <a:pt x="26731" y="54822"/>
                  <a:pt x="25070" y="50692"/>
                </a:cubicBezTo>
                <a:cubicBezTo>
                  <a:pt x="23409" y="46562"/>
                  <a:pt x="22018" y="42971"/>
                  <a:pt x="20492" y="38302"/>
                </a:cubicBezTo>
                <a:cubicBezTo>
                  <a:pt x="18966" y="33634"/>
                  <a:pt x="15734" y="26901"/>
                  <a:pt x="15913" y="22681"/>
                </a:cubicBezTo>
                <a:cubicBezTo>
                  <a:pt x="16093" y="18462"/>
                  <a:pt x="18876" y="16172"/>
                  <a:pt x="21569" y="12985"/>
                </a:cubicBezTo>
                <a:cubicBezTo>
                  <a:pt x="24262" y="9798"/>
                  <a:pt x="27405" y="5713"/>
                  <a:pt x="32073" y="3558"/>
                </a:cubicBezTo>
                <a:cubicBezTo>
                  <a:pt x="36742" y="1403"/>
                  <a:pt x="45046" y="-168"/>
                  <a:pt x="49580" y="56"/>
                </a:cubicBezTo>
                <a:cubicBezTo>
                  <a:pt x="54114" y="280"/>
                  <a:pt x="58872" y="1852"/>
                  <a:pt x="59276" y="4904"/>
                </a:cubicBezTo>
                <a:close/>
              </a:path>
            </a:pathLst>
          </a:custGeom>
          <a:noFill/>
          <a:ln cap="flat" cmpd="sng" w="19050">
            <a:solidFill>
              <a:srgbClr val="F1C232"/>
            </a:solidFill>
            <a:prstDash val="solid"/>
            <a:round/>
            <a:headEnd len="med" w="med" type="none"/>
            <a:tailEnd len="med" w="med" type="none"/>
          </a:ln>
        </p:spPr>
      </p:sp>
      <p:sp>
        <p:nvSpPr>
          <p:cNvPr id="871" name="Google Shape;871;p52"/>
          <p:cNvSpPr/>
          <p:nvPr/>
        </p:nvSpPr>
        <p:spPr>
          <a:xfrm>
            <a:off x="370898" y="4480723"/>
            <a:ext cx="755136" cy="201030"/>
          </a:xfrm>
          <a:prstGeom prst="rect">
            <a:avLst/>
          </a:prstGeom>
        </p:spPr>
        <p:txBody>
          <a:bodyPr>
            <a:prstTxWarp prst="textPlain"/>
          </a:bodyPr>
          <a:lstStyle/>
          <a:p>
            <a:pPr lvl="0" algn="ctr"/>
            <a:r>
              <a:rPr b="1" i="1">
                <a:ln>
                  <a:noFill/>
                </a:ln>
                <a:solidFill>
                  <a:srgbClr val="F1C232"/>
                </a:solidFill>
                <a:latin typeface="Barlow Semi Condensed"/>
              </a:rPr>
              <a:t>PATH 2</a:t>
            </a:r>
          </a:p>
        </p:txBody>
      </p:sp>
      <p:sp>
        <p:nvSpPr>
          <p:cNvPr id="872" name="Google Shape;872;p52"/>
          <p:cNvSpPr/>
          <p:nvPr/>
        </p:nvSpPr>
        <p:spPr>
          <a:xfrm>
            <a:off x="1622469" y="1123633"/>
            <a:ext cx="1466475" cy="3845025"/>
          </a:xfrm>
          <a:custGeom>
            <a:rect b="b" l="l" r="r" t="t"/>
            <a:pathLst>
              <a:path extrusionOk="0" h="153801" w="58659">
                <a:moveTo>
                  <a:pt x="42028" y="4882"/>
                </a:moveTo>
                <a:cubicBezTo>
                  <a:pt x="42836" y="7441"/>
                  <a:pt x="41490" y="12245"/>
                  <a:pt x="39335" y="15387"/>
                </a:cubicBezTo>
                <a:cubicBezTo>
                  <a:pt x="37180" y="18529"/>
                  <a:pt x="32108" y="21671"/>
                  <a:pt x="29100" y="23736"/>
                </a:cubicBezTo>
                <a:cubicBezTo>
                  <a:pt x="26092" y="25801"/>
                  <a:pt x="23130" y="25262"/>
                  <a:pt x="21289" y="27776"/>
                </a:cubicBezTo>
                <a:cubicBezTo>
                  <a:pt x="19449" y="30290"/>
                  <a:pt x="18147" y="34689"/>
                  <a:pt x="18057" y="38819"/>
                </a:cubicBezTo>
                <a:cubicBezTo>
                  <a:pt x="17967" y="42949"/>
                  <a:pt x="19089" y="48919"/>
                  <a:pt x="20750" y="52555"/>
                </a:cubicBezTo>
                <a:cubicBezTo>
                  <a:pt x="22411" y="56191"/>
                  <a:pt x="25104" y="58076"/>
                  <a:pt x="28022" y="60635"/>
                </a:cubicBezTo>
                <a:cubicBezTo>
                  <a:pt x="30940" y="63194"/>
                  <a:pt x="35205" y="63463"/>
                  <a:pt x="38257" y="67907"/>
                </a:cubicBezTo>
                <a:cubicBezTo>
                  <a:pt x="41310" y="72351"/>
                  <a:pt x="43778" y="81509"/>
                  <a:pt x="46337" y="87300"/>
                </a:cubicBezTo>
                <a:cubicBezTo>
                  <a:pt x="48896" y="93091"/>
                  <a:pt x="51589" y="97669"/>
                  <a:pt x="53609" y="102652"/>
                </a:cubicBezTo>
                <a:cubicBezTo>
                  <a:pt x="55629" y="107635"/>
                  <a:pt x="57829" y="111630"/>
                  <a:pt x="58457" y="117196"/>
                </a:cubicBezTo>
                <a:cubicBezTo>
                  <a:pt x="59086" y="122762"/>
                  <a:pt x="57919" y="130529"/>
                  <a:pt x="57380" y="136050"/>
                </a:cubicBezTo>
                <a:cubicBezTo>
                  <a:pt x="56841" y="141572"/>
                  <a:pt x="57604" y="147497"/>
                  <a:pt x="55225" y="150325"/>
                </a:cubicBezTo>
                <a:cubicBezTo>
                  <a:pt x="52846" y="153153"/>
                  <a:pt x="46337" y="152614"/>
                  <a:pt x="43105" y="153018"/>
                </a:cubicBezTo>
                <a:cubicBezTo>
                  <a:pt x="39873" y="153422"/>
                  <a:pt x="37359" y="154634"/>
                  <a:pt x="35833" y="152749"/>
                </a:cubicBezTo>
                <a:cubicBezTo>
                  <a:pt x="34307" y="150864"/>
                  <a:pt x="34173" y="145926"/>
                  <a:pt x="33948" y="141706"/>
                </a:cubicBezTo>
                <a:cubicBezTo>
                  <a:pt x="33724" y="137486"/>
                  <a:pt x="33678" y="131696"/>
                  <a:pt x="34486" y="127431"/>
                </a:cubicBezTo>
                <a:cubicBezTo>
                  <a:pt x="35294" y="123167"/>
                  <a:pt x="39335" y="121326"/>
                  <a:pt x="38796" y="116119"/>
                </a:cubicBezTo>
                <a:cubicBezTo>
                  <a:pt x="38257" y="110912"/>
                  <a:pt x="34262" y="100991"/>
                  <a:pt x="31254" y="96188"/>
                </a:cubicBezTo>
                <a:cubicBezTo>
                  <a:pt x="28246" y="91385"/>
                  <a:pt x="24970" y="93450"/>
                  <a:pt x="20750" y="87300"/>
                </a:cubicBezTo>
                <a:cubicBezTo>
                  <a:pt x="16531" y="81150"/>
                  <a:pt x="9394" y="68447"/>
                  <a:pt x="5937" y="59289"/>
                </a:cubicBezTo>
                <a:cubicBezTo>
                  <a:pt x="2481" y="50132"/>
                  <a:pt x="56" y="39762"/>
                  <a:pt x="11" y="32355"/>
                </a:cubicBezTo>
                <a:cubicBezTo>
                  <a:pt x="-34" y="24948"/>
                  <a:pt x="2031" y="19292"/>
                  <a:pt x="5667" y="14848"/>
                </a:cubicBezTo>
                <a:cubicBezTo>
                  <a:pt x="9303" y="10404"/>
                  <a:pt x="17025" y="8159"/>
                  <a:pt x="21828" y="5690"/>
                </a:cubicBezTo>
                <a:cubicBezTo>
                  <a:pt x="26631" y="3221"/>
                  <a:pt x="31119" y="169"/>
                  <a:pt x="34486" y="34"/>
                </a:cubicBezTo>
                <a:cubicBezTo>
                  <a:pt x="37853" y="-101"/>
                  <a:pt x="41220" y="2323"/>
                  <a:pt x="42028" y="4882"/>
                </a:cubicBezTo>
                <a:close/>
              </a:path>
            </a:pathLst>
          </a:custGeom>
          <a:noFill/>
          <a:ln cap="flat" cmpd="sng" w="19050">
            <a:solidFill>
              <a:srgbClr val="6AA84F"/>
            </a:solidFill>
            <a:prstDash val="solid"/>
            <a:round/>
            <a:headEnd len="med" w="med" type="none"/>
            <a:tailEnd len="med" w="med" type="none"/>
          </a:ln>
        </p:spPr>
      </p:sp>
      <p:sp>
        <p:nvSpPr>
          <p:cNvPr id="873" name="Google Shape;873;p52"/>
          <p:cNvSpPr/>
          <p:nvPr/>
        </p:nvSpPr>
        <p:spPr>
          <a:xfrm>
            <a:off x="2218723" y="2155298"/>
            <a:ext cx="757408" cy="201313"/>
          </a:xfrm>
          <a:prstGeom prst="rect">
            <a:avLst/>
          </a:prstGeom>
        </p:spPr>
        <p:txBody>
          <a:bodyPr>
            <a:prstTxWarp prst="textPlain"/>
          </a:bodyPr>
          <a:lstStyle/>
          <a:p>
            <a:pPr lvl="0" algn="ctr"/>
            <a:r>
              <a:rPr b="1" i="1">
                <a:ln>
                  <a:noFill/>
                </a:ln>
                <a:solidFill>
                  <a:srgbClr val="6AA84F"/>
                </a:solidFill>
                <a:latin typeface="Barlow Semi Condensed"/>
              </a:rPr>
              <a:t>PATH 3</a:t>
            </a:r>
          </a:p>
        </p:txBody>
      </p:sp>
      <p:sp>
        <p:nvSpPr>
          <p:cNvPr id="874" name="Google Shape;874;p52"/>
          <p:cNvSpPr/>
          <p:nvPr/>
        </p:nvSpPr>
        <p:spPr>
          <a:xfrm>
            <a:off x="3137933" y="1189995"/>
            <a:ext cx="1302550" cy="2768200"/>
          </a:xfrm>
          <a:custGeom>
            <a:rect b="b" l="l" r="r" t="t"/>
            <a:pathLst>
              <a:path extrusionOk="0" h="110728" w="52102">
                <a:moveTo>
                  <a:pt x="8074" y="342"/>
                </a:moveTo>
                <a:cubicBezTo>
                  <a:pt x="12967" y="1195"/>
                  <a:pt x="25446" y="5549"/>
                  <a:pt x="30429" y="7614"/>
                </a:cubicBezTo>
                <a:cubicBezTo>
                  <a:pt x="35412" y="9679"/>
                  <a:pt x="35098" y="10173"/>
                  <a:pt x="37971" y="12732"/>
                </a:cubicBezTo>
                <a:cubicBezTo>
                  <a:pt x="40844" y="15291"/>
                  <a:pt x="45378" y="19420"/>
                  <a:pt x="47667" y="22966"/>
                </a:cubicBezTo>
                <a:cubicBezTo>
                  <a:pt x="49956" y="26512"/>
                  <a:pt x="53054" y="30014"/>
                  <a:pt x="51707" y="34009"/>
                </a:cubicBezTo>
                <a:cubicBezTo>
                  <a:pt x="50360" y="38004"/>
                  <a:pt x="42819" y="43256"/>
                  <a:pt x="39587" y="46937"/>
                </a:cubicBezTo>
                <a:cubicBezTo>
                  <a:pt x="36355" y="50618"/>
                  <a:pt x="33841" y="52998"/>
                  <a:pt x="32315" y="56095"/>
                </a:cubicBezTo>
                <a:cubicBezTo>
                  <a:pt x="30789" y="59193"/>
                  <a:pt x="31147" y="61437"/>
                  <a:pt x="30429" y="65522"/>
                </a:cubicBezTo>
                <a:cubicBezTo>
                  <a:pt x="29711" y="69607"/>
                  <a:pt x="27915" y="74859"/>
                  <a:pt x="28005" y="80605"/>
                </a:cubicBezTo>
                <a:cubicBezTo>
                  <a:pt x="28095" y="86351"/>
                  <a:pt x="30923" y="95463"/>
                  <a:pt x="30968" y="99997"/>
                </a:cubicBezTo>
                <a:cubicBezTo>
                  <a:pt x="31013" y="104531"/>
                  <a:pt x="30699" y="106057"/>
                  <a:pt x="28275" y="107808"/>
                </a:cubicBezTo>
                <a:cubicBezTo>
                  <a:pt x="25851" y="109559"/>
                  <a:pt x="19836" y="111264"/>
                  <a:pt x="16424" y="110501"/>
                </a:cubicBezTo>
                <a:cubicBezTo>
                  <a:pt x="13012" y="109738"/>
                  <a:pt x="8838" y="106461"/>
                  <a:pt x="7805" y="103229"/>
                </a:cubicBezTo>
                <a:cubicBezTo>
                  <a:pt x="6773" y="99997"/>
                  <a:pt x="9511" y="95778"/>
                  <a:pt x="10229" y="91109"/>
                </a:cubicBezTo>
                <a:cubicBezTo>
                  <a:pt x="10947" y="86441"/>
                  <a:pt x="12428" y="80425"/>
                  <a:pt x="12114" y="75218"/>
                </a:cubicBezTo>
                <a:cubicBezTo>
                  <a:pt x="11800" y="70011"/>
                  <a:pt x="8299" y="64759"/>
                  <a:pt x="8344" y="59866"/>
                </a:cubicBezTo>
                <a:cubicBezTo>
                  <a:pt x="8389" y="54973"/>
                  <a:pt x="8613" y="50214"/>
                  <a:pt x="12384" y="45860"/>
                </a:cubicBezTo>
                <a:cubicBezTo>
                  <a:pt x="16155" y="41506"/>
                  <a:pt x="29621" y="37421"/>
                  <a:pt x="30968" y="33740"/>
                </a:cubicBezTo>
                <a:cubicBezTo>
                  <a:pt x="32315" y="30059"/>
                  <a:pt x="23831" y="26019"/>
                  <a:pt x="20464" y="23774"/>
                </a:cubicBezTo>
                <a:cubicBezTo>
                  <a:pt x="17097" y="21530"/>
                  <a:pt x="14000" y="21979"/>
                  <a:pt x="10768" y="20273"/>
                </a:cubicBezTo>
                <a:cubicBezTo>
                  <a:pt x="7536" y="18567"/>
                  <a:pt x="2688" y="16503"/>
                  <a:pt x="1072" y="13540"/>
                </a:cubicBezTo>
                <a:cubicBezTo>
                  <a:pt x="-544" y="10577"/>
                  <a:pt x="-95" y="4697"/>
                  <a:pt x="1072" y="2497"/>
                </a:cubicBezTo>
                <a:cubicBezTo>
                  <a:pt x="2239" y="297"/>
                  <a:pt x="3181" y="-511"/>
                  <a:pt x="8074" y="342"/>
                </a:cubicBezTo>
                <a:close/>
              </a:path>
            </a:pathLst>
          </a:custGeom>
          <a:noFill/>
          <a:ln cap="flat" cmpd="sng" w="19050">
            <a:solidFill>
              <a:srgbClr val="3C78D8"/>
            </a:solidFill>
            <a:prstDash val="solid"/>
            <a:round/>
            <a:headEnd len="med" w="med" type="none"/>
            <a:tailEnd len="med" w="med" type="none"/>
          </a:ln>
        </p:spPr>
      </p:sp>
      <p:sp>
        <p:nvSpPr>
          <p:cNvPr id="875" name="Google Shape;875;p52"/>
          <p:cNvSpPr/>
          <p:nvPr/>
        </p:nvSpPr>
        <p:spPr>
          <a:xfrm>
            <a:off x="3610073" y="1022773"/>
            <a:ext cx="762236" cy="199042"/>
          </a:xfrm>
          <a:prstGeom prst="rect">
            <a:avLst/>
          </a:prstGeom>
        </p:spPr>
        <p:txBody>
          <a:bodyPr>
            <a:prstTxWarp prst="textPlain"/>
          </a:bodyPr>
          <a:lstStyle/>
          <a:p>
            <a:pPr lvl="0" algn="ctr"/>
            <a:r>
              <a:rPr b="1" i="1">
                <a:ln>
                  <a:noFill/>
                </a:ln>
                <a:solidFill>
                  <a:srgbClr val="3C78D8"/>
                </a:solidFill>
                <a:latin typeface="Barlow Semi Condensed"/>
              </a:rPr>
              <a:t>PATH 4</a:t>
            </a:r>
          </a:p>
        </p:txBody>
      </p:sp>
      <p:sp>
        <p:nvSpPr>
          <p:cNvPr id="876" name="Google Shape;876;p52"/>
          <p:cNvSpPr/>
          <p:nvPr/>
        </p:nvSpPr>
        <p:spPr>
          <a:xfrm>
            <a:off x="3175370" y="1200506"/>
            <a:ext cx="1971500" cy="2802950"/>
          </a:xfrm>
          <a:custGeom>
            <a:rect b="b" l="l" r="r" t="t"/>
            <a:pathLst>
              <a:path extrusionOk="0" h="112118" w="78860">
                <a:moveTo>
                  <a:pt x="3883" y="191"/>
                </a:moveTo>
                <a:cubicBezTo>
                  <a:pt x="6083" y="-572"/>
                  <a:pt x="9584" y="1808"/>
                  <a:pt x="13310" y="2885"/>
                </a:cubicBezTo>
                <a:cubicBezTo>
                  <a:pt x="17036" y="3962"/>
                  <a:pt x="22243" y="4994"/>
                  <a:pt x="26238" y="6655"/>
                </a:cubicBezTo>
                <a:cubicBezTo>
                  <a:pt x="30233" y="8316"/>
                  <a:pt x="33825" y="10875"/>
                  <a:pt x="37281" y="12850"/>
                </a:cubicBezTo>
                <a:cubicBezTo>
                  <a:pt x="40738" y="14825"/>
                  <a:pt x="43880" y="15813"/>
                  <a:pt x="46977" y="18506"/>
                </a:cubicBezTo>
                <a:cubicBezTo>
                  <a:pt x="50074" y="21199"/>
                  <a:pt x="52813" y="25374"/>
                  <a:pt x="55865" y="29010"/>
                </a:cubicBezTo>
                <a:cubicBezTo>
                  <a:pt x="58918" y="32646"/>
                  <a:pt x="62105" y="35250"/>
                  <a:pt x="65292" y="40323"/>
                </a:cubicBezTo>
                <a:cubicBezTo>
                  <a:pt x="68479" y="45396"/>
                  <a:pt x="72878" y="54329"/>
                  <a:pt x="74988" y="59446"/>
                </a:cubicBezTo>
                <a:cubicBezTo>
                  <a:pt x="77098" y="64563"/>
                  <a:pt x="77323" y="65910"/>
                  <a:pt x="77951" y="71027"/>
                </a:cubicBezTo>
                <a:cubicBezTo>
                  <a:pt x="78580" y="76144"/>
                  <a:pt x="78804" y="84270"/>
                  <a:pt x="78759" y="90150"/>
                </a:cubicBezTo>
                <a:cubicBezTo>
                  <a:pt x="78714" y="96031"/>
                  <a:pt x="79252" y="102719"/>
                  <a:pt x="77681" y="106310"/>
                </a:cubicBezTo>
                <a:cubicBezTo>
                  <a:pt x="76110" y="109901"/>
                  <a:pt x="72340" y="110979"/>
                  <a:pt x="69332" y="111697"/>
                </a:cubicBezTo>
                <a:cubicBezTo>
                  <a:pt x="66325" y="112415"/>
                  <a:pt x="61701" y="112236"/>
                  <a:pt x="59636" y="110620"/>
                </a:cubicBezTo>
                <a:cubicBezTo>
                  <a:pt x="57571" y="109004"/>
                  <a:pt x="57526" y="106445"/>
                  <a:pt x="56942" y="102001"/>
                </a:cubicBezTo>
                <a:cubicBezTo>
                  <a:pt x="56358" y="97557"/>
                  <a:pt x="56314" y="89836"/>
                  <a:pt x="56134" y="83955"/>
                </a:cubicBezTo>
                <a:cubicBezTo>
                  <a:pt x="55955" y="78075"/>
                  <a:pt x="56942" y="72823"/>
                  <a:pt x="55865" y="66718"/>
                </a:cubicBezTo>
                <a:cubicBezTo>
                  <a:pt x="54788" y="60613"/>
                  <a:pt x="53171" y="52936"/>
                  <a:pt x="49670" y="47325"/>
                </a:cubicBezTo>
                <a:cubicBezTo>
                  <a:pt x="46169" y="41714"/>
                  <a:pt x="39615" y="36732"/>
                  <a:pt x="34857" y="33051"/>
                </a:cubicBezTo>
                <a:cubicBezTo>
                  <a:pt x="30099" y="29370"/>
                  <a:pt x="25834" y="27664"/>
                  <a:pt x="21120" y="25240"/>
                </a:cubicBezTo>
                <a:cubicBezTo>
                  <a:pt x="16407" y="22816"/>
                  <a:pt x="10077" y="21469"/>
                  <a:pt x="6576" y="18506"/>
                </a:cubicBezTo>
                <a:cubicBezTo>
                  <a:pt x="3075" y="15543"/>
                  <a:pt x="561" y="10516"/>
                  <a:pt x="112" y="7463"/>
                </a:cubicBezTo>
                <a:cubicBezTo>
                  <a:pt x="-337" y="4411"/>
                  <a:pt x="1683" y="954"/>
                  <a:pt x="3883" y="191"/>
                </a:cubicBezTo>
                <a:close/>
              </a:path>
            </a:pathLst>
          </a:custGeom>
          <a:noFill/>
          <a:ln cap="flat" cmpd="sng" w="19050">
            <a:solidFill>
              <a:srgbClr val="A64D79"/>
            </a:solidFill>
            <a:prstDash val="solid"/>
            <a:round/>
            <a:headEnd len="med" w="med" type="none"/>
            <a:tailEnd len="med" w="med" type="none"/>
          </a:ln>
        </p:spPr>
      </p:sp>
      <p:sp>
        <p:nvSpPr>
          <p:cNvPr id="877" name="Google Shape;877;p52"/>
          <p:cNvSpPr/>
          <p:nvPr/>
        </p:nvSpPr>
        <p:spPr>
          <a:xfrm>
            <a:off x="4505148" y="4106373"/>
            <a:ext cx="756840" cy="201030"/>
          </a:xfrm>
          <a:prstGeom prst="rect">
            <a:avLst/>
          </a:prstGeom>
        </p:spPr>
        <p:txBody>
          <a:bodyPr>
            <a:prstTxWarp prst="textPlain"/>
          </a:bodyPr>
          <a:lstStyle/>
          <a:p>
            <a:pPr lvl="0" algn="ctr"/>
            <a:r>
              <a:rPr b="1" i="1">
                <a:ln>
                  <a:noFill/>
                </a:ln>
                <a:solidFill>
                  <a:srgbClr val="A64D79"/>
                </a:solidFill>
                <a:latin typeface="Barlow Semi Condensed"/>
              </a:rPr>
              <a:t>PATH 5</a:t>
            </a: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881" name="Shape 881"/>
        <p:cNvGrpSpPr/>
        <p:nvPr/>
      </p:nvGrpSpPr>
      <p:grpSpPr>
        <a:xfrm>
          <a:off x="0" y="0"/>
          <a:ext cx="0" cy="0"/>
          <a:chOff x="0" y="0"/>
          <a:chExt cx="0" cy="0"/>
        </a:xfrm>
      </p:grpSpPr>
      <p:sp>
        <p:nvSpPr>
          <p:cNvPr id="882" name="Google Shape;882;p53"/>
          <p:cNvSpPr/>
          <p:nvPr/>
        </p:nvSpPr>
        <p:spPr>
          <a:xfrm>
            <a:off x="370900" y="276425"/>
            <a:ext cx="1969200" cy="411300"/>
          </a:xfrm>
          <a:prstGeom prst="parallelogram">
            <a:avLst>
              <a:gd fmla="val 11476"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883" name="Google Shape;883;p53"/>
          <p:cNvSpPr/>
          <p:nvPr/>
        </p:nvSpPr>
        <p:spPr>
          <a:xfrm>
            <a:off x="2218726" y="197225"/>
            <a:ext cx="380078" cy="576220"/>
          </a:xfrm>
          <a:prstGeom prst="rect">
            <a:avLst/>
          </a:prstGeom>
        </p:spPr>
        <p:txBody>
          <a:bodyPr>
            <a:prstTxWarp prst="textPlain"/>
          </a:bodyPr>
          <a:lstStyle/>
          <a:p>
            <a:pPr lvl="0" algn="ctr"/>
            <a:r>
              <a:rPr b="1" i="1">
                <a:ln cap="flat" cmpd="sng" w="19050">
                  <a:solidFill>
                    <a:srgbClr val="F1C232"/>
                  </a:solidFill>
                  <a:prstDash val="solid"/>
                  <a:round/>
                  <a:headEnd len="sm" w="sm" type="none"/>
                  <a:tailEnd len="sm" w="sm" type="none"/>
                </a:ln>
                <a:noFill/>
                <a:latin typeface="Barlow Semi Condensed"/>
              </a:rPr>
              <a:t>3</a:t>
            </a:r>
          </a:p>
        </p:txBody>
      </p:sp>
      <p:sp>
        <p:nvSpPr>
          <p:cNvPr id="884" name="Google Shape;884;p53"/>
          <p:cNvSpPr/>
          <p:nvPr/>
        </p:nvSpPr>
        <p:spPr>
          <a:xfrm>
            <a:off x="3286327" y="301600"/>
            <a:ext cx="2571338"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TRAVERSALS</a:t>
            </a:r>
          </a:p>
        </p:txBody>
      </p:sp>
      <p:sp>
        <p:nvSpPr>
          <p:cNvPr id="885" name="Google Shape;885;p53"/>
          <p:cNvSpPr txBox="1"/>
          <p:nvPr/>
        </p:nvSpPr>
        <p:spPr>
          <a:xfrm>
            <a:off x="1578000" y="1546800"/>
            <a:ext cx="5988000" cy="8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2200">
                <a:solidFill>
                  <a:srgbClr val="6FA8DC"/>
                </a:solidFill>
                <a:latin typeface="Barlow Semi Condensed"/>
                <a:ea typeface="Barlow Semi Condensed"/>
                <a:cs typeface="Barlow Semi Condensed"/>
                <a:sym typeface="Barlow Semi Condensed"/>
              </a:rPr>
              <a:t>When traversing a single path, use </a:t>
            </a:r>
            <a:r>
              <a:rPr b="1" i="1" lang="en" sz="2200">
                <a:solidFill>
                  <a:srgbClr val="B45F06"/>
                </a:solidFill>
                <a:highlight>
                  <a:srgbClr val="FCE5CD"/>
                </a:highlight>
                <a:latin typeface="Barlow Semi Condensed"/>
                <a:ea typeface="Barlow Semi Condensed"/>
                <a:cs typeface="Barlow Semi Condensed"/>
                <a:sym typeface="Barlow Semi Condensed"/>
              </a:rPr>
              <a:t>LOOPS</a:t>
            </a:r>
            <a:endParaRPr b="1" i="1" sz="2200">
              <a:solidFill>
                <a:srgbClr val="B45F06"/>
              </a:solidFill>
              <a:highlight>
                <a:srgbClr val="FCE5CD"/>
              </a:highlight>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sz="2200">
                <a:solidFill>
                  <a:srgbClr val="6FA8DC"/>
                </a:solidFill>
                <a:latin typeface="Barlow Semi Condensed"/>
                <a:ea typeface="Barlow Semi Condensed"/>
                <a:cs typeface="Barlow Semi Condensed"/>
                <a:sym typeface="Barlow Semi Condensed"/>
              </a:rPr>
              <a:t>When traversing the whole tree, use </a:t>
            </a:r>
            <a:r>
              <a:rPr b="1" i="1" lang="en" sz="2200">
                <a:solidFill>
                  <a:srgbClr val="351C75"/>
                </a:solidFill>
                <a:highlight>
                  <a:srgbClr val="D9D2E9"/>
                </a:highlight>
                <a:latin typeface="Barlow Semi Condensed"/>
                <a:ea typeface="Barlow Semi Condensed"/>
                <a:cs typeface="Barlow Semi Condensed"/>
                <a:sym typeface="Barlow Semi Condensed"/>
              </a:rPr>
              <a:t>RECURSION</a:t>
            </a:r>
            <a:endParaRPr b="1" i="1" sz="2200">
              <a:solidFill>
                <a:srgbClr val="351C75"/>
              </a:solidFill>
              <a:highlight>
                <a:srgbClr val="D9D2E9"/>
              </a:highlight>
              <a:latin typeface="Barlow Semi Condensed"/>
              <a:ea typeface="Barlow Semi Condensed"/>
              <a:cs typeface="Barlow Semi Condensed"/>
              <a:sym typeface="Barlow Semi Condensed"/>
            </a:endParaRPr>
          </a:p>
        </p:txBody>
      </p:sp>
      <p:sp>
        <p:nvSpPr>
          <p:cNvPr id="886" name="Google Shape;886;p53"/>
          <p:cNvSpPr/>
          <p:nvPr/>
        </p:nvSpPr>
        <p:spPr>
          <a:xfrm>
            <a:off x="3541076" y="1307138"/>
            <a:ext cx="2061834"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THINK ABOUT IT</a:t>
            </a:r>
          </a:p>
        </p:txBody>
      </p:sp>
      <p:sp>
        <p:nvSpPr>
          <p:cNvPr id="887" name="Google Shape;887;p53"/>
          <p:cNvSpPr txBox="1"/>
          <p:nvPr/>
        </p:nvSpPr>
        <p:spPr>
          <a:xfrm>
            <a:off x="2808588" y="2886588"/>
            <a:ext cx="35268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You must traverse every possible path,</a:t>
            </a:r>
            <a:endParaRPr b="1" i="1" sz="1200">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i</a:t>
            </a:r>
            <a:r>
              <a:rPr b="1" i="1" lang="en" sz="1200">
                <a:solidFill>
                  <a:srgbClr val="6FA8DC"/>
                </a:solidFill>
                <a:latin typeface="Barlow Semi Condensed"/>
                <a:ea typeface="Barlow Semi Condensed"/>
                <a:cs typeface="Barlow Semi Condensed"/>
                <a:sym typeface="Barlow Semi Condensed"/>
              </a:rPr>
              <a:t>.e 0,1,00,01,10,11,000,001,010,011,100,101,110,111,etc.</a:t>
            </a:r>
            <a:endParaRPr b="1" i="1" sz="1200">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If this was possible, would it be efficient?</a:t>
            </a:r>
            <a:endParaRPr b="1" i="1" sz="1200">
              <a:solidFill>
                <a:srgbClr val="6FA8DC"/>
              </a:solidFill>
              <a:latin typeface="Barlow Semi Condensed"/>
              <a:ea typeface="Barlow Semi Condensed"/>
              <a:cs typeface="Barlow Semi Condensed"/>
              <a:sym typeface="Barlow Semi Condensed"/>
            </a:endParaRPr>
          </a:p>
        </p:txBody>
      </p:sp>
      <p:sp>
        <p:nvSpPr>
          <p:cNvPr id="888" name="Google Shape;888;p53"/>
          <p:cNvSpPr/>
          <p:nvPr/>
        </p:nvSpPr>
        <p:spPr>
          <a:xfrm>
            <a:off x="4148176" y="2646925"/>
            <a:ext cx="847595"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CE5CD"/>
                </a:solidFill>
                <a:latin typeface="Barlow Semi Condensed"/>
              </a:rPr>
              <a:t>LOOPS</a:t>
            </a:r>
          </a:p>
        </p:txBody>
      </p:sp>
      <p:sp>
        <p:nvSpPr>
          <p:cNvPr id="889" name="Google Shape;889;p53"/>
          <p:cNvSpPr txBox="1"/>
          <p:nvPr/>
        </p:nvSpPr>
        <p:spPr>
          <a:xfrm>
            <a:off x="3319638" y="4029200"/>
            <a:ext cx="2504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You must figure out how to keep track of which path you are currently on</a:t>
            </a:r>
            <a:endParaRPr b="1" i="1" sz="1200">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We think it’s the easier option!</a:t>
            </a:r>
            <a:endParaRPr b="1" i="1" sz="1200">
              <a:solidFill>
                <a:srgbClr val="6FA8DC"/>
              </a:solidFill>
              <a:latin typeface="Barlow Semi Condensed"/>
              <a:ea typeface="Barlow Semi Condensed"/>
              <a:cs typeface="Barlow Semi Condensed"/>
              <a:sym typeface="Barlow Semi Condensed"/>
            </a:endParaRPr>
          </a:p>
        </p:txBody>
      </p:sp>
      <p:sp>
        <p:nvSpPr>
          <p:cNvPr id="890" name="Google Shape;890;p53"/>
          <p:cNvSpPr/>
          <p:nvPr/>
        </p:nvSpPr>
        <p:spPr>
          <a:xfrm>
            <a:off x="3830839" y="3789538"/>
            <a:ext cx="1482288"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D9D2E9"/>
                </a:solidFill>
                <a:latin typeface="Barlow Semi Condensed"/>
              </a:rPr>
              <a:t>RECURSION</a:t>
            </a: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894" name="Shape 894"/>
        <p:cNvGrpSpPr/>
        <p:nvPr/>
      </p:nvGrpSpPr>
      <p:grpSpPr>
        <a:xfrm>
          <a:off x="0" y="0"/>
          <a:ext cx="0" cy="0"/>
          <a:chOff x="0" y="0"/>
          <a:chExt cx="0" cy="0"/>
        </a:xfrm>
      </p:grpSpPr>
      <p:sp>
        <p:nvSpPr>
          <p:cNvPr id="895" name="Google Shape;895;p54"/>
          <p:cNvSpPr/>
          <p:nvPr/>
        </p:nvSpPr>
        <p:spPr>
          <a:xfrm>
            <a:off x="370900" y="276425"/>
            <a:ext cx="1969200" cy="411300"/>
          </a:xfrm>
          <a:prstGeom prst="parallelogram">
            <a:avLst>
              <a:gd fmla="val 11476"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896" name="Google Shape;896;p54"/>
          <p:cNvSpPr/>
          <p:nvPr/>
        </p:nvSpPr>
        <p:spPr>
          <a:xfrm>
            <a:off x="2218726" y="197225"/>
            <a:ext cx="380078" cy="576220"/>
          </a:xfrm>
          <a:prstGeom prst="rect">
            <a:avLst/>
          </a:prstGeom>
        </p:spPr>
        <p:txBody>
          <a:bodyPr>
            <a:prstTxWarp prst="textPlain"/>
          </a:bodyPr>
          <a:lstStyle/>
          <a:p>
            <a:pPr lvl="0" algn="ctr"/>
            <a:r>
              <a:rPr b="1" i="1">
                <a:ln cap="flat" cmpd="sng" w="19050">
                  <a:solidFill>
                    <a:srgbClr val="F1C232"/>
                  </a:solidFill>
                  <a:prstDash val="solid"/>
                  <a:round/>
                  <a:headEnd len="sm" w="sm" type="none"/>
                  <a:tailEnd len="sm" w="sm" type="none"/>
                </a:ln>
                <a:noFill/>
                <a:latin typeface="Barlow Semi Condensed"/>
              </a:rPr>
              <a:t>3</a:t>
            </a:r>
          </a:p>
        </p:txBody>
      </p:sp>
      <p:sp>
        <p:nvSpPr>
          <p:cNvPr id="897" name="Google Shape;897;p54"/>
          <p:cNvSpPr/>
          <p:nvPr/>
        </p:nvSpPr>
        <p:spPr>
          <a:xfrm>
            <a:off x="3454189" y="301350"/>
            <a:ext cx="2235617"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chemeClr val="lt1"/>
                </a:solidFill>
                <a:latin typeface="Barlow Semi Condensed"/>
              </a:rPr>
              <a:t>RECURSION</a:t>
            </a:r>
          </a:p>
        </p:txBody>
      </p:sp>
      <p:sp>
        <p:nvSpPr>
          <p:cNvPr id="898" name="Google Shape;898;p54"/>
          <p:cNvSpPr/>
          <p:nvPr/>
        </p:nvSpPr>
        <p:spPr>
          <a:xfrm>
            <a:off x="3862101" y="745413"/>
            <a:ext cx="1419788"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APPROACH</a:t>
            </a:r>
          </a:p>
        </p:txBody>
      </p:sp>
      <p:graphicFrame>
        <p:nvGraphicFramePr>
          <p:cNvPr id="899" name="Google Shape;899;p54"/>
          <p:cNvGraphicFramePr/>
          <p:nvPr/>
        </p:nvGraphicFramePr>
        <p:xfrm>
          <a:off x="5437175" y="2415725"/>
          <a:ext cx="3000000" cy="3000000"/>
        </p:xfrm>
        <a:graphic>
          <a:graphicData uri="http://schemas.openxmlformats.org/drawingml/2006/table">
            <a:tbl>
              <a:tblPr>
                <a:noFill/>
                <a:tableStyleId>{91E45AA0-79CB-48E7-90BD-5F0AAC9F3944}</a:tableStyleId>
              </a:tblPr>
              <a:tblGrid>
                <a:gridCol w="984600"/>
                <a:gridCol w="984600"/>
              </a:tblGrid>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int</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D966"/>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string</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D966"/>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(space)</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“00”</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“11”</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b</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“10”</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“011”</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“010”</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bl>
          </a:graphicData>
        </a:graphic>
      </p:graphicFrame>
      <p:sp>
        <p:nvSpPr>
          <p:cNvPr id="900" name="Google Shape;900;p54"/>
          <p:cNvSpPr/>
          <p:nvPr/>
        </p:nvSpPr>
        <p:spPr>
          <a:xfrm>
            <a:off x="5837538" y="2168263"/>
            <a:ext cx="1168475" cy="203488"/>
          </a:xfrm>
          <a:prstGeom prst="rect">
            <a:avLst/>
          </a:prstGeom>
        </p:spPr>
        <p:txBody>
          <a:bodyPr>
            <a:prstTxWarp prst="textPlain"/>
          </a:bodyPr>
          <a:lstStyle/>
          <a:p>
            <a:pPr lvl="0" algn="ctr"/>
            <a:r>
              <a:rPr b="1" i="1">
                <a:ln>
                  <a:noFill/>
                </a:ln>
                <a:solidFill>
                  <a:schemeClr val="dk1"/>
                </a:solidFill>
                <a:latin typeface="Barlow Semi Condensed"/>
              </a:rPr>
              <a:t>Encoding Map</a:t>
            </a:r>
          </a:p>
        </p:txBody>
      </p:sp>
      <p:sp>
        <p:nvSpPr>
          <p:cNvPr id="901" name="Google Shape;901;p54"/>
          <p:cNvSpPr/>
          <p:nvPr/>
        </p:nvSpPr>
        <p:spPr>
          <a:xfrm>
            <a:off x="4951488" y="1435363"/>
            <a:ext cx="2940600" cy="4416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Roboto Mono"/>
                <a:ea typeface="Roboto Mono"/>
                <a:cs typeface="Roboto Mono"/>
                <a:sym typeface="Roboto Mono"/>
              </a:rPr>
              <a:t>i</a:t>
            </a:r>
            <a:r>
              <a:rPr lang="en" sz="1000">
                <a:latin typeface="Roboto Mono"/>
                <a:ea typeface="Roboto Mono"/>
                <a:cs typeface="Roboto Mono"/>
                <a:sym typeface="Roboto Mono"/>
              </a:rPr>
              <a:t>f (node-&gt;character != NOT_A_CHAR)</a:t>
            </a:r>
            <a:endParaRPr sz="1000">
              <a:latin typeface="Roboto Mono"/>
              <a:ea typeface="Roboto Mono"/>
              <a:cs typeface="Roboto Mono"/>
              <a:sym typeface="Roboto Mono"/>
            </a:endParaRPr>
          </a:p>
          <a:p>
            <a:pPr indent="0" lvl="0" marL="0" rtl="0" algn="ctr">
              <a:spcBef>
                <a:spcPts val="0"/>
              </a:spcBef>
              <a:spcAft>
                <a:spcPts val="0"/>
              </a:spcAft>
              <a:buNone/>
            </a:pPr>
            <a:r>
              <a:rPr lang="en" sz="1000">
                <a:latin typeface="Roboto Mono"/>
                <a:ea typeface="Roboto Mono"/>
                <a:cs typeface="Roboto Mono"/>
                <a:sym typeface="Roboto Mono"/>
              </a:rPr>
              <a:t>  LEAF NODE!</a:t>
            </a:r>
            <a:endParaRPr sz="1000">
              <a:latin typeface="Roboto Mono"/>
              <a:ea typeface="Roboto Mono"/>
              <a:cs typeface="Roboto Mono"/>
              <a:sym typeface="Roboto Mono"/>
            </a:endParaRPr>
          </a:p>
        </p:txBody>
      </p:sp>
      <p:pic>
        <p:nvPicPr>
          <p:cNvPr id="902" name="Google Shape;902;p54"/>
          <p:cNvPicPr preferRelativeResize="0"/>
          <p:nvPr/>
        </p:nvPicPr>
        <p:blipFill>
          <a:blip r:embed="rId3">
            <a:alphaModFix/>
          </a:blip>
          <a:stretch>
            <a:fillRect/>
          </a:stretch>
        </p:blipFill>
        <p:spPr>
          <a:xfrm>
            <a:off x="1211100" y="1151075"/>
            <a:ext cx="3306952" cy="3858777"/>
          </a:xfrm>
          <a:prstGeom prst="rect">
            <a:avLst/>
          </a:prstGeom>
          <a:noFill/>
          <a:ln cap="flat" cmpd="sng" w="9525">
            <a:solidFill>
              <a:schemeClr val="dk1"/>
            </a:solidFill>
            <a:prstDash val="solid"/>
            <a:round/>
            <a:headEnd len="sm" w="sm" type="none"/>
            <a:tailEnd len="sm" w="sm" type="none"/>
          </a:ln>
        </p:spPr>
      </p:pic>
      <p:sp>
        <p:nvSpPr>
          <p:cNvPr id="903" name="Google Shape;903;p54"/>
          <p:cNvSpPr txBox="1"/>
          <p:nvPr/>
        </p:nvSpPr>
        <p:spPr>
          <a:xfrm>
            <a:off x="5169425" y="1067725"/>
            <a:ext cx="2504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solidFill>
                  <a:srgbClr val="6FA8DC"/>
                </a:solidFill>
                <a:latin typeface="Barlow Semi Condensed"/>
                <a:ea typeface="Barlow Semi Condensed"/>
                <a:cs typeface="Barlow Semi Condensed"/>
                <a:sym typeface="Barlow Semi Condensed"/>
              </a:rPr>
              <a:t>c</a:t>
            </a:r>
            <a:r>
              <a:rPr b="1" i="1" lang="en" sz="1200">
                <a:solidFill>
                  <a:srgbClr val="6FA8DC"/>
                </a:solidFill>
                <a:latin typeface="Barlow Semi Condensed"/>
                <a:ea typeface="Barlow Semi Condensed"/>
                <a:cs typeface="Barlow Semi Condensed"/>
                <a:sym typeface="Barlow Semi Condensed"/>
              </a:rPr>
              <a:t>ondition for a leaf node</a:t>
            </a:r>
            <a:endParaRPr b="1" i="1" sz="1200">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907" name="Shape 907"/>
        <p:cNvGrpSpPr/>
        <p:nvPr/>
      </p:nvGrpSpPr>
      <p:grpSpPr>
        <a:xfrm>
          <a:off x="0" y="0"/>
          <a:ext cx="0" cy="0"/>
          <a:chOff x="0" y="0"/>
          <a:chExt cx="0" cy="0"/>
        </a:xfrm>
      </p:grpSpPr>
      <p:sp>
        <p:nvSpPr>
          <p:cNvPr id="908" name="Google Shape;908;p55"/>
          <p:cNvSpPr/>
          <p:nvPr/>
        </p:nvSpPr>
        <p:spPr>
          <a:xfrm>
            <a:off x="3455188" y="2040725"/>
            <a:ext cx="1969200" cy="411300"/>
          </a:xfrm>
          <a:prstGeom prst="parallelogram">
            <a:avLst>
              <a:gd fmla="val 11476" name="adj"/>
            </a:avLst>
          </a:prstGeom>
          <a:solidFill>
            <a:srgbClr val="B6D7A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dk1"/>
                </a:solidFill>
                <a:latin typeface="Barlow Semi Condensed"/>
                <a:ea typeface="Barlow Semi Condensed"/>
                <a:cs typeface="Barlow Semi Condensed"/>
                <a:sym typeface="Barlow Semi Condensed"/>
              </a:rPr>
              <a:t>MILESTONE</a:t>
            </a:r>
            <a:endParaRPr b="1" i="1" sz="2400">
              <a:solidFill>
                <a:schemeClr val="dk1"/>
              </a:solidFill>
              <a:latin typeface="Barlow Semi Condensed"/>
              <a:ea typeface="Barlow Semi Condensed"/>
              <a:cs typeface="Barlow Semi Condensed"/>
              <a:sym typeface="Barlow Semi Condensed"/>
            </a:endParaRPr>
          </a:p>
        </p:txBody>
      </p:sp>
      <p:sp>
        <p:nvSpPr>
          <p:cNvPr id="909" name="Google Shape;909;p55"/>
          <p:cNvSpPr/>
          <p:nvPr/>
        </p:nvSpPr>
        <p:spPr>
          <a:xfrm>
            <a:off x="5303013" y="1961525"/>
            <a:ext cx="398798" cy="569709"/>
          </a:xfrm>
          <a:prstGeom prst="rect">
            <a:avLst/>
          </a:prstGeom>
        </p:spPr>
        <p:txBody>
          <a:bodyPr>
            <a:prstTxWarp prst="textPlain"/>
          </a:bodyPr>
          <a:lstStyle/>
          <a:p>
            <a:pPr lvl="0" algn="ctr"/>
            <a:r>
              <a:rPr b="1" i="1">
                <a:ln cap="flat" cmpd="sng" w="19050">
                  <a:solidFill>
                    <a:srgbClr val="6AA84F"/>
                  </a:solidFill>
                  <a:prstDash val="solid"/>
                  <a:round/>
                  <a:headEnd len="sm" w="sm" type="none"/>
                  <a:tailEnd len="sm" w="sm" type="none"/>
                </a:ln>
                <a:noFill/>
                <a:latin typeface="Barlow Semi Condensed"/>
              </a:rPr>
              <a:t>4</a:t>
            </a:r>
          </a:p>
        </p:txBody>
      </p:sp>
      <p:sp>
        <p:nvSpPr>
          <p:cNvPr id="910" name="Google Shape;910;p55"/>
          <p:cNvSpPr/>
          <p:nvPr/>
        </p:nvSpPr>
        <p:spPr>
          <a:xfrm>
            <a:off x="2891200" y="2743450"/>
            <a:ext cx="3361581" cy="44632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ENCODE TEXT</a:t>
            </a: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914" name="Shape 914"/>
        <p:cNvGrpSpPr/>
        <p:nvPr/>
      </p:nvGrpSpPr>
      <p:grpSpPr>
        <a:xfrm>
          <a:off x="0" y="0"/>
          <a:ext cx="0" cy="0"/>
          <a:chOff x="0" y="0"/>
          <a:chExt cx="0" cy="0"/>
        </a:xfrm>
      </p:grpSpPr>
      <p:sp>
        <p:nvSpPr>
          <p:cNvPr id="915" name="Google Shape;915;p56"/>
          <p:cNvSpPr/>
          <p:nvPr/>
        </p:nvSpPr>
        <p:spPr>
          <a:xfrm>
            <a:off x="370900" y="276425"/>
            <a:ext cx="1969200" cy="411300"/>
          </a:xfrm>
          <a:prstGeom prst="parallelogram">
            <a:avLst>
              <a:gd fmla="val 11476" name="adj"/>
            </a:avLst>
          </a:prstGeom>
          <a:solidFill>
            <a:srgbClr val="B6D7A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916" name="Google Shape;916;p56"/>
          <p:cNvSpPr/>
          <p:nvPr/>
        </p:nvSpPr>
        <p:spPr>
          <a:xfrm>
            <a:off x="2218726" y="197225"/>
            <a:ext cx="398798" cy="569709"/>
          </a:xfrm>
          <a:prstGeom prst="rect">
            <a:avLst/>
          </a:prstGeom>
        </p:spPr>
        <p:txBody>
          <a:bodyPr>
            <a:prstTxWarp prst="textPlain"/>
          </a:bodyPr>
          <a:lstStyle/>
          <a:p>
            <a:pPr lvl="0" algn="ctr"/>
            <a:r>
              <a:rPr b="1" i="1">
                <a:ln cap="flat" cmpd="sng" w="19050">
                  <a:solidFill>
                    <a:srgbClr val="6AA84F"/>
                  </a:solidFill>
                  <a:prstDash val="solid"/>
                  <a:round/>
                  <a:headEnd len="sm" w="sm" type="none"/>
                  <a:tailEnd len="sm" w="sm" type="none"/>
                </a:ln>
                <a:noFill/>
                <a:latin typeface="Barlow Semi Condensed"/>
              </a:rPr>
              <a:t>4</a:t>
            </a:r>
          </a:p>
        </p:txBody>
      </p:sp>
      <p:graphicFrame>
        <p:nvGraphicFramePr>
          <p:cNvPr id="917" name="Google Shape;917;p56"/>
          <p:cNvGraphicFramePr/>
          <p:nvPr/>
        </p:nvGraphicFramePr>
        <p:xfrm>
          <a:off x="1520338" y="1875150"/>
          <a:ext cx="3000000" cy="3000000"/>
        </p:xfrm>
        <a:graphic>
          <a:graphicData uri="http://schemas.openxmlformats.org/drawingml/2006/table">
            <a:tbl>
              <a:tblPr>
                <a:noFill/>
                <a:tableStyleId>{91E45AA0-79CB-48E7-90BD-5F0AAC9F3944}</a:tableStyleId>
              </a:tblPr>
              <a:tblGrid>
                <a:gridCol w="984600"/>
                <a:gridCol w="984600"/>
              </a:tblGrid>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int</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D966"/>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string</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D966"/>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(space)</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“00”</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“11”</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b</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“10”</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“011”</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“010”</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bl>
          </a:graphicData>
        </a:graphic>
      </p:graphicFrame>
      <p:sp>
        <p:nvSpPr>
          <p:cNvPr id="918" name="Google Shape;918;p56"/>
          <p:cNvSpPr/>
          <p:nvPr/>
        </p:nvSpPr>
        <p:spPr>
          <a:xfrm>
            <a:off x="1920700" y="1627688"/>
            <a:ext cx="1168475" cy="203488"/>
          </a:xfrm>
          <a:prstGeom prst="rect">
            <a:avLst/>
          </a:prstGeom>
        </p:spPr>
        <p:txBody>
          <a:bodyPr>
            <a:prstTxWarp prst="textPlain"/>
          </a:bodyPr>
          <a:lstStyle/>
          <a:p>
            <a:pPr lvl="0" algn="ctr"/>
            <a:r>
              <a:rPr b="1" i="1">
                <a:ln>
                  <a:noFill/>
                </a:ln>
                <a:solidFill>
                  <a:schemeClr val="dk1"/>
                </a:solidFill>
                <a:latin typeface="Barlow Semi Condensed"/>
              </a:rPr>
              <a:t>Encoding Map</a:t>
            </a:r>
          </a:p>
        </p:txBody>
      </p:sp>
      <p:sp>
        <p:nvSpPr>
          <p:cNvPr id="919" name="Google Shape;919;p56"/>
          <p:cNvSpPr/>
          <p:nvPr/>
        </p:nvSpPr>
        <p:spPr>
          <a:xfrm>
            <a:off x="5361925" y="2108975"/>
            <a:ext cx="1410600" cy="411300"/>
          </a:xfrm>
          <a:prstGeom prst="rect">
            <a:avLst/>
          </a:prstGeom>
          <a:solidFill>
            <a:srgbClr val="EFEFE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highlight>
                  <a:srgbClr val="F4CCCC"/>
                </a:highlight>
                <a:latin typeface="Roboto Mono"/>
                <a:ea typeface="Roboto Mono"/>
                <a:cs typeface="Roboto Mono"/>
                <a:sym typeface="Roboto Mono"/>
              </a:rPr>
              <a:t>a</a:t>
            </a:r>
            <a:r>
              <a:rPr b="1" lang="en">
                <a:highlight>
                  <a:srgbClr val="FCE5CD"/>
                </a:highlight>
                <a:latin typeface="Roboto Mono"/>
                <a:ea typeface="Roboto Mono"/>
                <a:cs typeface="Roboto Mono"/>
                <a:sym typeface="Roboto Mono"/>
              </a:rPr>
              <a:t>b</a:t>
            </a:r>
            <a:r>
              <a:rPr b="1" lang="en">
                <a:highlight>
                  <a:srgbClr val="D9EAD3"/>
                </a:highlight>
                <a:latin typeface="Roboto Mono"/>
                <a:ea typeface="Roboto Mono"/>
                <a:cs typeface="Roboto Mono"/>
                <a:sym typeface="Roboto Mono"/>
              </a:rPr>
              <a:t> </a:t>
            </a:r>
            <a:r>
              <a:rPr b="1" lang="en">
                <a:solidFill>
                  <a:schemeClr val="dk1"/>
                </a:solidFill>
                <a:highlight>
                  <a:srgbClr val="F4CCCC"/>
                </a:highlight>
                <a:latin typeface="Roboto Mono"/>
                <a:ea typeface="Roboto Mono"/>
                <a:cs typeface="Roboto Mono"/>
                <a:sym typeface="Roboto Mono"/>
              </a:rPr>
              <a:t>a</a:t>
            </a:r>
            <a:r>
              <a:rPr b="1" lang="en">
                <a:solidFill>
                  <a:schemeClr val="dk1"/>
                </a:solidFill>
                <a:highlight>
                  <a:srgbClr val="FCE5CD"/>
                </a:highlight>
                <a:latin typeface="Roboto Mono"/>
                <a:ea typeface="Roboto Mono"/>
                <a:cs typeface="Roboto Mono"/>
                <a:sym typeface="Roboto Mono"/>
              </a:rPr>
              <a:t>b</a:t>
            </a:r>
            <a:r>
              <a:rPr b="1" lang="en">
                <a:solidFill>
                  <a:schemeClr val="dk1"/>
                </a:solidFill>
                <a:highlight>
                  <a:srgbClr val="D9EAD3"/>
                </a:highlight>
                <a:latin typeface="Roboto Mono"/>
                <a:ea typeface="Roboto Mono"/>
                <a:cs typeface="Roboto Mono"/>
                <a:sym typeface="Roboto Mono"/>
              </a:rPr>
              <a:t> </a:t>
            </a:r>
            <a:r>
              <a:rPr b="1" lang="en">
                <a:highlight>
                  <a:srgbClr val="C9DAF8"/>
                </a:highlight>
                <a:latin typeface="Roboto Mono"/>
                <a:ea typeface="Roboto Mono"/>
                <a:cs typeface="Roboto Mono"/>
                <a:sym typeface="Roboto Mono"/>
              </a:rPr>
              <a:t>c</a:t>
            </a:r>
            <a:r>
              <a:rPr b="1" lang="en">
                <a:solidFill>
                  <a:schemeClr val="dk1"/>
                </a:solidFill>
                <a:highlight>
                  <a:srgbClr val="F4CCCC"/>
                </a:highlight>
                <a:latin typeface="Roboto Mono"/>
                <a:ea typeface="Roboto Mono"/>
                <a:cs typeface="Roboto Mono"/>
                <a:sym typeface="Roboto Mono"/>
              </a:rPr>
              <a:t>a</a:t>
            </a:r>
            <a:r>
              <a:rPr b="1" lang="en">
                <a:solidFill>
                  <a:schemeClr val="dk1"/>
                </a:solidFill>
                <a:highlight>
                  <a:srgbClr val="FCE5CD"/>
                </a:highlight>
                <a:latin typeface="Roboto Mono"/>
                <a:ea typeface="Roboto Mono"/>
                <a:cs typeface="Roboto Mono"/>
                <a:sym typeface="Roboto Mono"/>
              </a:rPr>
              <a:t>b</a:t>
            </a:r>
            <a:endParaRPr b="1">
              <a:latin typeface="Roboto Mono"/>
              <a:ea typeface="Roboto Mono"/>
              <a:cs typeface="Roboto Mono"/>
              <a:sym typeface="Roboto Mono"/>
            </a:endParaRPr>
          </a:p>
        </p:txBody>
      </p:sp>
      <p:sp>
        <p:nvSpPr>
          <p:cNvPr id="920" name="Google Shape;920;p56"/>
          <p:cNvSpPr/>
          <p:nvPr/>
        </p:nvSpPr>
        <p:spPr>
          <a:xfrm>
            <a:off x="4648237" y="2858125"/>
            <a:ext cx="2838000" cy="411300"/>
          </a:xfrm>
          <a:prstGeom prst="rect">
            <a:avLst/>
          </a:prstGeom>
          <a:solidFill>
            <a:srgbClr val="EFEFE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highlight>
                  <a:srgbClr val="F4CCCC"/>
                </a:highlight>
                <a:latin typeface="Roboto Mono"/>
                <a:ea typeface="Roboto Mono"/>
                <a:cs typeface="Roboto Mono"/>
                <a:sym typeface="Roboto Mono"/>
              </a:rPr>
              <a:t>11</a:t>
            </a:r>
            <a:r>
              <a:rPr b="1" lang="en">
                <a:highlight>
                  <a:srgbClr val="FCE5CD"/>
                </a:highlight>
                <a:latin typeface="Roboto Mono"/>
                <a:ea typeface="Roboto Mono"/>
                <a:cs typeface="Roboto Mono"/>
                <a:sym typeface="Roboto Mono"/>
              </a:rPr>
              <a:t>10</a:t>
            </a:r>
            <a:r>
              <a:rPr b="1" lang="en">
                <a:highlight>
                  <a:srgbClr val="D9EAD3"/>
                </a:highlight>
                <a:latin typeface="Roboto Mono"/>
                <a:ea typeface="Roboto Mono"/>
                <a:cs typeface="Roboto Mono"/>
                <a:sym typeface="Roboto Mono"/>
              </a:rPr>
              <a:t>00</a:t>
            </a:r>
            <a:r>
              <a:rPr b="1" lang="en">
                <a:solidFill>
                  <a:schemeClr val="dk1"/>
                </a:solidFill>
                <a:highlight>
                  <a:srgbClr val="F4CCCC"/>
                </a:highlight>
                <a:latin typeface="Roboto Mono"/>
                <a:ea typeface="Roboto Mono"/>
                <a:cs typeface="Roboto Mono"/>
                <a:sym typeface="Roboto Mono"/>
              </a:rPr>
              <a:t>11</a:t>
            </a:r>
            <a:r>
              <a:rPr b="1" lang="en">
                <a:solidFill>
                  <a:schemeClr val="dk1"/>
                </a:solidFill>
                <a:highlight>
                  <a:srgbClr val="FCE5CD"/>
                </a:highlight>
                <a:latin typeface="Roboto Mono"/>
                <a:ea typeface="Roboto Mono"/>
                <a:cs typeface="Roboto Mono"/>
                <a:sym typeface="Roboto Mono"/>
              </a:rPr>
              <a:t>10</a:t>
            </a:r>
            <a:r>
              <a:rPr b="1" lang="en">
                <a:solidFill>
                  <a:schemeClr val="dk1"/>
                </a:solidFill>
                <a:highlight>
                  <a:srgbClr val="D9EAD3"/>
                </a:highlight>
                <a:latin typeface="Roboto Mono"/>
                <a:ea typeface="Roboto Mono"/>
                <a:cs typeface="Roboto Mono"/>
                <a:sym typeface="Roboto Mono"/>
              </a:rPr>
              <a:t>00</a:t>
            </a:r>
            <a:r>
              <a:rPr b="1" lang="en">
                <a:highlight>
                  <a:srgbClr val="C9DAF8"/>
                </a:highlight>
                <a:latin typeface="Roboto Mono"/>
                <a:ea typeface="Roboto Mono"/>
                <a:cs typeface="Roboto Mono"/>
                <a:sym typeface="Roboto Mono"/>
              </a:rPr>
              <a:t>011</a:t>
            </a:r>
            <a:r>
              <a:rPr b="1" lang="en">
                <a:solidFill>
                  <a:schemeClr val="dk1"/>
                </a:solidFill>
                <a:highlight>
                  <a:srgbClr val="F4CCCC"/>
                </a:highlight>
                <a:latin typeface="Roboto Mono"/>
                <a:ea typeface="Roboto Mono"/>
                <a:cs typeface="Roboto Mono"/>
                <a:sym typeface="Roboto Mono"/>
              </a:rPr>
              <a:t>11</a:t>
            </a:r>
            <a:r>
              <a:rPr b="1" lang="en">
                <a:solidFill>
                  <a:schemeClr val="dk1"/>
                </a:solidFill>
                <a:highlight>
                  <a:srgbClr val="FCE5CD"/>
                </a:highlight>
                <a:latin typeface="Roboto Mono"/>
                <a:ea typeface="Roboto Mono"/>
                <a:cs typeface="Roboto Mono"/>
                <a:sym typeface="Roboto Mono"/>
              </a:rPr>
              <a:t>10</a:t>
            </a:r>
            <a:r>
              <a:rPr b="1" lang="en">
                <a:highlight>
                  <a:srgbClr val="B4A7D6"/>
                </a:highlight>
                <a:latin typeface="Roboto Mono"/>
                <a:ea typeface="Roboto Mono"/>
                <a:cs typeface="Roboto Mono"/>
                <a:sym typeface="Roboto Mono"/>
              </a:rPr>
              <a:t>010</a:t>
            </a:r>
            <a:endParaRPr b="1">
              <a:highlight>
                <a:srgbClr val="B4A7D6"/>
              </a:highlight>
              <a:latin typeface="Roboto Mono"/>
              <a:ea typeface="Roboto Mono"/>
              <a:cs typeface="Roboto Mono"/>
              <a:sym typeface="Roboto Mono"/>
            </a:endParaRPr>
          </a:p>
        </p:txBody>
      </p:sp>
      <p:sp>
        <p:nvSpPr>
          <p:cNvPr id="921" name="Google Shape;921;p56"/>
          <p:cNvSpPr/>
          <p:nvPr/>
        </p:nvSpPr>
        <p:spPr>
          <a:xfrm>
            <a:off x="3070077" y="301613"/>
            <a:ext cx="3003843"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BINARY STRING</a:t>
            </a:r>
          </a:p>
        </p:txBody>
      </p:sp>
      <p:sp>
        <p:nvSpPr>
          <p:cNvPr id="922" name="Google Shape;922;p56"/>
          <p:cNvSpPr/>
          <p:nvPr/>
        </p:nvSpPr>
        <p:spPr>
          <a:xfrm>
            <a:off x="3405889" y="766913"/>
            <a:ext cx="2332222" cy="240987"/>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ONLY HAS 1's &amp; 0's</a:t>
            </a:r>
          </a:p>
        </p:txBody>
      </p:sp>
      <p:sp>
        <p:nvSpPr>
          <p:cNvPr id="923" name="Google Shape;923;p56"/>
          <p:cNvSpPr/>
          <p:nvPr/>
        </p:nvSpPr>
        <p:spPr>
          <a:xfrm>
            <a:off x="5570325" y="1875138"/>
            <a:ext cx="993815" cy="203488"/>
          </a:xfrm>
          <a:prstGeom prst="rect">
            <a:avLst/>
          </a:prstGeom>
        </p:spPr>
        <p:txBody>
          <a:bodyPr>
            <a:prstTxWarp prst="textPlain"/>
          </a:bodyPr>
          <a:lstStyle/>
          <a:p>
            <a:pPr lvl="0" algn="ctr"/>
            <a:r>
              <a:rPr b="1" i="1">
                <a:ln>
                  <a:noFill/>
                </a:ln>
                <a:solidFill>
                  <a:schemeClr val="dk1"/>
                </a:solidFill>
                <a:latin typeface="Barlow Semi Condensed"/>
              </a:rPr>
              <a:t>Input String</a:t>
            </a:r>
          </a:p>
        </p:txBody>
      </p:sp>
      <p:sp>
        <p:nvSpPr>
          <p:cNvPr id="924" name="Google Shape;924;p56"/>
          <p:cNvSpPr/>
          <p:nvPr/>
        </p:nvSpPr>
        <p:spPr>
          <a:xfrm>
            <a:off x="5583863" y="3677163"/>
            <a:ext cx="966743" cy="203488"/>
          </a:xfrm>
          <a:prstGeom prst="rect">
            <a:avLst/>
          </a:prstGeom>
        </p:spPr>
        <p:txBody>
          <a:bodyPr>
            <a:prstTxWarp prst="textPlain"/>
          </a:bodyPr>
          <a:lstStyle/>
          <a:p>
            <a:pPr lvl="0" algn="ctr"/>
            <a:r>
              <a:rPr b="1" i="1">
                <a:ln>
                  <a:noFill/>
                </a:ln>
                <a:solidFill>
                  <a:schemeClr val="dk1"/>
                </a:solidFill>
                <a:latin typeface="Barlow Semi Condensed"/>
              </a:rPr>
              <a:t>Final String</a:t>
            </a:r>
          </a:p>
        </p:txBody>
      </p:sp>
      <p:sp>
        <p:nvSpPr>
          <p:cNvPr id="925" name="Google Shape;925;p56"/>
          <p:cNvSpPr/>
          <p:nvPr/>
        </p:nvSpPr>
        <p:spPr>
          <a:xfrm>
            <a:off x="4510819" y="3914332"/>
            <a:ext cx="3112847" cy="240974"/>
          </a:xfrm>
          <a:prstGeom prst="rect">
            <a:avLst/>
          </a:prstGeom>
        </p:spPr>
        <p:txBody>
          <a:bodyPr>
            <a:prstTxWarp prst="textPlain"/>
          </a:bodyPr>
          <a:lstStyle/>
          <a:p>
            <a:pPr lvl="0" algn="ctr"/>
            <a:r>
              <a:rPr b="1" i="1">
                <a:ln>
                  <a:noFill/>
                </a:ln>
                <a:solidFill>
                  <a:schemeClr val="dk1"/>
                </a:solidFill>
                <a:latin typeface="Barlow Semi Condensed"/>
              </a:rPr>
              <a:t>"1110001110000111110010"</a:t>
            </a:r>
          </a:p>
        </p:txBody>
      </p:sp>
      <p:cxnSp>
        <p:nvCxnSpPr>
          <p:cNvPr id="926" name="Google Shape;926;p56"/>
          <p:cNvCxnSpPr/>
          <p:nvPr/>
        </p:nvCxnSpPr>
        <p:spPr>
          <a:xfrm flipH="1">
            <a:off x="3501325" y="2314625"/>
            <a:ext cx="1860600" cy="149700"/>
          </a:xfrm>
          <a:prstGeom prst="straightConnector1">
            <a:avLst/>
          </a:prstGeom>
          <a:noFill/>
          <a:ln cap="flat" cmpd="sng" w="9525">
            <a:solidFill>
              <a:schemeClr val="dk1"/>
            </a:solidFill>
            <a:prstDash val="solid"/>
            <a:round/>
            <a:headEnd len="med" w="med" type="none"/>
            <a:tailEnd len="med" w="med" type="triangle"/>
          </a:ln>
        </p:spPr>
      </p:cxnSp>
      <p:cxnSp>
        <p:nvCxnSpPr>
          <p:cNvPr id="927" name="Google Shape;927;p56"/>
          <p:cNvCxnSpPr>
            <a:endCxn id="920" idx="1"/>
          </p:cNvCxnSpPr>
          <p:nvPr/>
        </p:nvCxnSpPr>
        <p:spPr>
          <a:xfrm>
            <a:off x="3508237" y="2935675"/>
            <a:ext cx="1140000" cy="128100"/>
          </a:xfrm>
          <a:prstGeom prst="straightConnector1">
            <a:avLst/>
          </a:prstGeom>
          <a:noFill/>
          <a:ln cap="flat" cmpd="sng" w="9525">
            <a:solidFill>
              <a:schemeClr val="dk1"/>
            </a:solidFill>
            <a:prstDash val="solid"/>
            <a:round/>
            <a:headEnd len="med" w="med" type="none"/>
            <a:tailEnd len="med" w="med" type="triangle"/>
          </a:ln>
        </p:spPr>
      </p:cxnSp>
      <p:sp>
        <p:nvSpPr>
          <p:cNvPr id="928" name="Google Shape;928;p56"/>
          <p:cNvSpPr txBox="1"/>
          <p:nvPr/>
        </p:nvSpPr>
        <p:spPr>
          <a:xfrm>
            <a:off x="6954525" y="134325"/>
            <a:ext cx="2034300" cy="1185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300">
                <a:solidFill>
                  <a:srgbClr val="CC0000"/>
                </a:solidFill>
                <a:highlight>
                  <a:srgbClr val="F4CCCC"/>
                </a:highlight>
                <a:latin typeface="Barlow Semi Condensed"/>
                <a:ea typeface="Barlow Semi Condensed"/>
                <a:cs typeface="Barlow Semi Condensed"/>
                <a:sym typeface="Barlow Semi Condensed"/>
              </a:rPr>
              <a:t>YOU ALSO NEED TO </a:t>
            </a:r>
            <a:r>
              <a:rPr b="1" i="1" lang="en" sz="1300" u="sng">
                <a:solidFill>
                  <a:srgbClr val="CC0000"/>
                </a:solidFill>
                <a:highlight>
                  <a:srgbClr val="F4CCCC"/>
                </a:highlight>
                <a:latin typeface="Barlow Semi Condensed"/>
                <a:ea typeface="Barlow Semi Condensed"/>
                <a:cs typeface="Barlow Semi Condensed"/>
                <a:sym typeface="Barlow Semi Condensed"/>
              </a:rPr>
              <a:t>MANUALLY ADD</a:t>
            </a:r>
            <a:r>
              <a:rPr b="1" i="1" lang="en" sz="1300">
                <a:solidFill>
                  <a:srgbClr val="CC0000"/>
                </a:solidFill>
                <a:highlight>
                  <a:srgbClr val="F4CCCC"/>
                </a:highlight>
                <a:latin typeface="Barlow Semi Condensed"/>
                <a:ea typeface="Barlow Semi Condensed"/>
                <a:cs typeface="Barlow Semi Condensed"/>
                <a:sym typeface="Barlow Semi Condensed"/>
              </a:rPr>
              <a:t> THE ENCODING FOR PSEUDO_EOF AFTER LOOPING THROUGH THE INPUT STRING</a:t>
            </a:r>
            <a:endParaRPr b="1" i="1" sz="1300">
              <a:solidFill>
                <a:srgbClr val="CC0000"/>
              </a:solidFill>
              <a:highlight>
                <a:srgbClr val="F4CCCC"/>
              </a:highlight>
              <a:latin typeface="Barlow Semi Condensed"/>
              <a:ea typeface="Barlow Semi Condensed"/>
              <a:cs typeface="Barlow Semi Condensed"/>
              <a:sym typeface="Barlow Semi Condense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932" name="Shape 932"/>
        <p:cNvGrpSpPr/>
        <p:nvPr/>
      </p:nvGrpSpPr>
      <p:grpSpPr>
        <a:xfrm>
          <a:off x="0" y="0"/>
          <a:ext cx="0" cy="0"/>
          <a:chOff x="0" y="0"/>
          <a:chExt cx="0" cy="0"/>
        </a:xfrm>
      </p:grpSpPr>
      <p:sp>
        <p:nvSpPr>
          <p:cNvPr id="933" name="Google Shape;933;p57"/>
          <p:cNvSpPr/>
          <p:nvPr/>
        </p:nvSpPr>
        <p:spPr>
          <a:xfrm>
            <a:off x="370900" y="276425"/>
            <a:ext cx="1969200" cy="411300"/>
          </a:xfrm>
          <a:prstGeom prst="parallelogram">
            <a:avLst>
              <a:gd fmla="val 11476" name="adj"/>
            </a:avLst>
          </a:prstGeom>
          <a:solidFill>
            <a:srgbClr val="B6D7A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934" name="Google Shape;934;p57"/>
          <p:cNvSpPr/>
          <p:nvPr/>
        </p:nvSpPr>
        <p:spPr>
          <a:xfrm>
            <a:off x="2218726" y="197225"/>
            <a:ext cx="398798" cy="569709"/>
          </a:xfrm>
          <a:prstGeom prst="rect">
            <a:avLst/>
          </a:prstGeom>
        </p:spPr>
        <p:txBody>
          <a:bodyPr>
            <a:prstTxWarp prst="textPlain"/>
          </a:bodyPr>
          <a:lstStyle/>
          <a:p>
            <a:pPr lvl="0" algn="ctr"/>
            <a:r>
              <a:rPr b="1" i="1">
                <a:ln cap="flat" cmpd="sng" w="19050">
                  <a:solidFill>
                    <a:srgbClr val="6AA84F"/>
                  </a:solidFill>
                  <a:prstDash val="solid"/>
                  <a:round/>
                  <a:headEnd len="sm" w="sm" type="none"/>
                  <a:tailEnd len="sm" w="sm" type="none"/>
                </a:ln>
                <a:noFill/>
                <a:latin typeface="Barlow Semi Condensed"/>
              </a:rPr>
              <a:t>4</a:t>
            </a:r>
          </a:p>
        </p:txBody>
      </p:sp>
      <p:sp>
        <p:nvSpPr>
          <p:cNvPr id="935" name="Google Shape;935;p57"/>
          <p:cNvSpPr/>
          <p:nvPr/>
        </p:nvSpPr>
        <p:spPr>
          <a:xfrm>
            <a:off x="3165602" y="301350"/>
            <a:ext cx="2812794"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WRITE TO FILE</a:t>
            </a:r>
          </a:p>
        </p:txBody>
      </p:sp>
      <p:sp>
        <p:nvSpPr>
          <p:cNvPr id="936" name="Google Shape;936;p57"/>
          <p:cNvSpPr/>
          <p:nvPr/>
        </p:nvSpPr>
        <p:spPr>
          <a:xfrm>
            <a:off x="4088613" y="1255863"/>
            <a:ext cx="966743" cy="203488"/>
          </a:xfrm>
          <a:prstGeom prst="rect">
            <a:avLst/>
          </a:prstGeom>
        </p:spPr>
        <p:txBody>
          <a:bodyPr>
            <a:prstTxWarp prst="textPlain"/>
          </a:bodyPr>
          <a:lstStyle/>
          <a:p>
            <a:pPr lvl="0" algn="ctr"/>
            <a:r>
              <a:rPr b="1" i="1">
                <a:ln>
                  <a:noFill/>
                </a:ln>
                <a:solidFill>
                  <a:schemeClr val="dk1"/>
                </a:solidFill>
                <a:latin typeface="Barlow Semi Condensed"/>
              </a:rPr>
              <a:t>Final String</a:t>
            </a:r>
          </a:p>
        </p:txBody>
      </p:sp>
      <p:sp>
        <p:nvSpPr>
          <p:cNvPr id="937" name="Google Shape;937;p57"/>
          <p:cNvSpPr/>
          <p:nvPr/>
        </p:nvSpPr>
        <p:spPr>
          <a:xfrm>
            <a:off x="3015569" y="1493032"/>
            <a:ext cx="3112847" cy="240974"/>
          </a:xfrm>
          <a:prstGeom prst="rect">
            <a:avLst/>
          </a:prstGeom>
        </p:spPr>
        <p:txBody>
          <a:bodyPr>
            <a:prstTxWarp prst="textPlain"/>
          </a:bodyPr>
          <a:lstStyle/>
          <a:p>
            <a:pPr lvl="0" algn="ctr"/>
            <a:r>
              <a:rPr b="1" i="1">
                <a:ln>
                  <a:noFill/>
                </a:ln>
                <a:solidFill>
                  <a:schemeClr val="dk1"/>
                </a:solidFill>
                <a:latin typeface="Barlow Semi Condensed"/>
              </a:rPr>
              <a:t>"1110001110000111110010"</a:t>
            </a:r>
          </a:p>
        </p:txBody>
      </p:sp>
      <p:sp>
        <p:nvSpPr>
          <p:cNvPr id="938" name="Google Shape;938;p57"/>
          <p:cNvSpPr/>
          <p:nvPr/>
        </p:nvSpPr>
        <p:spPr>
          <a:xfrm>
            <a:off x="2071651" y="2143963"/>
            <a:ext cx="5000674" cy="269397"/>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FOR EACH CHARACTER IN THIS STRING,</a:t>
            </a:r>
          </a:p>
        </p:txBody>
      </p:sp>
      <p:sp>
        <p:nvSpPr>
          <p:cNvPr id="939" name="Google Shape;939;p57"/>
          <p:cNvSpPr/>
          <p:nvPr/>
        </p:nvSpPr>
        <p:spPr>
          <a:xfrm>
            <a:off x="2473726" y="2484888"/>
            <a:ext cx="4196529"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WRITE THE BIT TO THE OSTREAM</a:t>
            </a:r>
          </a:p>
        </p:txBody>
      </p:sp>
      <p:sp>
        <p:nvSpPr>
          <p:cNvPr id="940" name="Google Shape;940;p57"/>
          <p:cNvSpPr/>
          <p:nvPr/>
        </p:nvSpPr>
        <p:spPr>
          <a:xfrm>
            <a:off x="1604013" y="3064725"/>
            <a:ext cx="28545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output.writeBit(0);</a:t>
            </a:r>
            <a:endParaRPr>
              <a:latin typeface="Roboto Mono"/>
              <a:ea typeface="Roboto Mono"/>
              <a:cs typeface="Roboto Mono"/>
              <a:sym typeface="Roboto Mono"/>
            </a:endParaRPr>
          </a:p>
        </p:txBody>
      </p:sp>
      <p:sp>
        <p:nvSpPr>
          <p:cNvPr id="941" name="Google Shape;941;p57"/>
          <p:cNvSpPr/>
          <p:nvPr/>
        </p:nvSpPr>
        <p:spPr>
          <a:xfrm>
            <a:off x="4685463" y="3064725"/>
            <a:ext cx="28545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output.writeBit(1);</a:t>
            </a:r>
            <a:endParaRPr>
              <a:latin typeface="Roboto Mono"/>
              <a:ea typeface="Roboto Mono"/>
              <a:cs typeface="Roboto Mono"/>
              <a:sym typeface="Roboto Mono"/>
            </a:endParaRPr>
          </a:p>
        </p:txBody>
      </p:sp>
      <p:sp>
        <p:nvSpPr>
          <p:cNvPr id="942" name="Google Shape;942;p57"/>
          <p:cNvSpPr txBox="1"/>
          <p:nvPr/>
        </p:nvSpPr>
        <p:spPr>
          <a:xfrm>
            <a:off x="1823112" y="3790400"/>
            <a:ext cx="5497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i</a:t>
            </a:r>
            <a:r>
              <a:rPr b="1" i="1" lang="en">
                <a:solidFill>
                  <a:srgbClr val="6FA8DC"/>
                </a:solidFill>
                <a:latin typeface="Barlow Semi Condensed"/>
                <a:ea typeface="Barlow Semi Condensed"/>
                <a:cs typeface="Barlow Semi Condensed"/>
                <a:sym typeface="Barlow Semi Condensed"/>
              </a:rPr>
              <a:t>n the string, the 1’s and 0’s are chars but the arguments for the writeBit() functions are ints, therefore you need to handle that case as well</a:t>
            </a:r>
            <a:endParaRPr b="1" i="1">
              <a:solidFill>
                <a:srgbClr val="6FA8DC"/>
              </a:solidFill>
              <a:latin typeface="Barlow Semi Condensed"/>
              <a:ea typeface="Barlow Semi Condensed"/>
              <a:cs typeface="Barlow Semi Condensed"/>
              <a:sym typeface="Barlow Semi Condensed"/>
            </a:endParaRPr>
          </a:p>
        </p:txBody>
      </p:sp>
      <p:sp>
        <p:nvSpPr>
          <p:cNvPr id="943" name="Google Shape;943;p57"/>
          <p:cNvSpPr txBox="1"/>
          <p:nvPr/>
        </p:nvSpPr>
        <p:spPr>
          <a:xfrm>
            <a:off x="2884487" y="4406000"/>
            <a:ext cx="3375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ASCII conversions: ‘0’ is 48, ‘1’ is 49</a:t>
            </a:r>
            <a:endParaRPr b="1" i="1">
              <a:solidFill>
                <a:srgbClr val="6FA8DC"/>
              </a:solidFill>
              <a:latin typeface="Barlow Semi Condensed"/>
              <a:ea typeface="Barlow Semi Condensed"/>
              <a:cs typeface="Barlow Semi Condensed"/>
              <a:sym typeface="Barlow Semi Condensed"/>
            </a:endParaRPr>
          </a:p>
        </p:txBody>
      </p:sp>
      <p:sp>
        <p:nvSpPr>
          <p:cNvPr id="944" name="Google Shape;944;p57"/>
          <p:cNvSpPr/>
          <p:nvPr/>
        </p:nvSpPr>
        <p:spPr>
          <a:xfrm>
            <a:off x="3587400" y="766925"/>
            <a:ext cx="1969200" cy="3012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Roboto Mono"/>
                <a:ea typeface="Roboto Mono"/>
                <a:cs typeface="Roboto Mono"/>
                <a:sym typeface="Roboto Mono"/>
              </a:rPr>
              <a:t>i</a:t>
            </a:r>
            <a:r>
              <a:rPr lang="en" sz="1000">
                <a:latin typeface="Roboto Mono"/>
                <a:ea typeface="Roboto Mono"/>
                <a:cs typeface="Roboto Mono"/>
                <a:sym typeface="Roboto Mono"/>
              </a:rPr>
              <a:t>f (makeFile == true)</a:t>
            </a:r>
            <a:endParaRPr sz="1000">
              <a:latin typeface="Roboto Mono"/>
              <a:ea typeface="Roboto Mono"/>
              <a:cs typeface="Roboto Mono"/>
              <a:sym typeface="Roboto Mon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948" name="Shape 948"/>
        <p:cNvGrpSpPr/>
        <p:nvPr/>
      </p:nvGrpSpPr>
      <p:grpSpPr>
        <a:xfrm>
          <a:off x="0" y="0"/>
          <a:ext cx="0" cy="0"/>
          <a:chOff x="0" y="0"/>
          <a:chExt cx="0" cy="0"/>
        </a:xfrm>
      </p:grpSpPr>
      <p:sp>
        <p:nvSpPr>
          <p:cNvPr id="949" name="Google Shape;949;p58"/>
          <p:cNvSpPr/>
          <p:nvPr/>
        </p:nvSpPr>
        <p:spPr>
          <a:xfrm>
            <a:off x="370900" y="276425"/>
            <a:ext cx="1969200" cy="411300"/>
          </a:xfrm>
          <a:prstGeom prst="parallelogram">
            <a:avLst>
              <a:gd fmla="val 11476" name="adj"/>
            </a:avLst>
          </a:prstGeom>
          <a:solidFill>
            <a:srgbClr val="B6D7A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950" name="Google Shape;950;p58"/>
          <p:cNvSpPr/>
          <p:nvPr/>
        </p:nvSpPr>
        <p:spPr>
          <a:xfrm>
            <a:off x="2218726" y="197225"/>
            <a:ext cx="398798" cy="569709"/>
          </a:xfrm>
          <a:prstGeom prst="rect">
            <a:avLst/>
          </a:prstGeom>
        </p:spPr>
        <p:txBody>
          <a:bodyPr>
            <a:prstTxWarp prst="textPlain"/>
          </a:bodyPr>
          <a:lstStyle/>
          <a:p>
            <a:pPr lvl="0" algn="ctr"/>
            <a:r>
              <a:rPr b="1" i="1">
                <a:ln cap="flat" cmpd="sng" w="19050">
                  <a:solidFill>
                    <a:srgbClr val="6AA84F"/>
                  </a:solidFill>
                  <a:prstDash val="solid"/>
                  <a:round/>
                  <a:headEnd len="sm" w="sm" type="none"/>
                  <a:tailEnd len="sm" w="sm" type="none"/>
                </a:ln>
                <a:noFill/>
                <a:latin typeface="Barlow Semi Condensed"/>
              </a:rPr>
              <a:t>4</a:t>
            </a:r>
          </a:p>
        </p:txBody>
      </p:sp>
      <p:sp>
        <p:nvSpPr>
          <p:cNvPr id="951" name="Google Shape;951;p58"/>
          <p:cNvSpPr/>
          <p:nvPr/>
        </p:nvSpPr>
        <p:spPr>
          <a:xfrm>
            <a:off x="3108139" y="301363"/>
            <a:ext cx="2927726"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SIGPIPE ERROR</a:t>
            </a:r>
          </a:p>
        </p:txBody>
      </p:sp>
      <p:sp>
        <p:nvSpPr>
          <p:cNvPr id="952" name="Google Shape;952;p58"/>
          <p:cNvSpPr/>
          <p:nvPr/>
        </p:nvSpPr>
        <p:spPr>
          <a:xfrm>
            <a:off x="3905551" y="766913"/>
            <a:ext cx="1332889"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HANDLING</a:t>
            </a:r>
          </a:p>
        </p:txBody>
      </p:sp>
      <p:sp>
        <p:nvSpPr>
          <p:cNvPr id="953" name="Google Shape;953;p58"/>
          <p:cNvSpPr txBox="1"/>
          <p:nvPr/>
        </p:nvSpPr>
        <p:spPr>
          <a:xfrm>
            <a:off x="2845200" y="1110350"/>
            <a:ext cx="3453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this is caused by </a:t>
            </a:r>
            <a:r>
              <a:rPr b="1" i="1" lang="en">
                <a:solidFill>
                  <a:srgbClr val="6FA8DC"/>
                </a:solidFill>
                <a:latin typeface="Barlow Semi Condensed"/>
                <a:ea typeface="Barlow Semi Condensed"/>
                <a:cs typeface="Barlow Semi Condensed"/>
                <a:sym typeface="Barlow Semi Condensed"/>
              </a:rPr>
              <a:t>i</a:t>
            </a:r>
            <a:r>
              <a:rPr b="1" i="1" lang="en">
                <a:solidFill>
                  <a:srgbClr val="6FA8DC"/>
                </a:solidFill>
                <a:latin typeface="Barlow Semi Condensed"/>
                <a:ea typeface="Barlow Semi Condensed"/>
                <a:cs typeface="Barlow Semi Condensed"/>
                <a:sym typeface="Barlow Semi Condensed"/>
              </a:rPr>
              <a:t>nefficient code</a:t>
            </a:r>
            <a:endParaRPr b="1" i="1">
              <a:solidFill>
                <a:srgbClr val="6FA8DC"/>
              </a:solidFill>
              <a:latin typeface="Barlow Semi Condensed"/>
              <a:ea typeface="Barlow Semi Condensed"/>
              <a:cs typeface="Barlow Semi Condensed"/>
              <a:sym typeface="Barlow Semi Condensed"/>
            </a:endParaRPr>
          </a:p>
        </p:txBody>
      </p:sp>
      <p:sp>
        <p:nvSpPr>
          <p:cNvPr id="954" name="Google Shape;954;p58"/>
          <p:cNvSpPr/>
          <p:nvPr/>
        </p:nvSpPr>
        <p:spPr>
          <a:xfrm>
            <a:off x="899350" y="2069050"/>
            <a:ext cx="1446600" cy="1446600"/>
          </a:xfrm>
          <a:prstGeom prst="uturnArrow">
            <a:avLst>
              <a:gd fmla="val 25216" name="adj1"/>
              <a:gd fmla="val 25000" name="adj2"/>
              <a:gd fmla="val 25000" name="adj3"/>
              <a:gd fmla="val 43804" name="adj4"/>
              <a:gd fmla="val 100000" name="adj5"/>
            </a:avLst>
          </a:prstGeom>
          <a:solidFill>
            <a:srgbClr val="B6D7A8"/>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8"/>
          <p:cNvSpPr txBox="1"/>
          <p:nvPr/>
        </p:nvSpPr>
        <p:spPr>
          <a:xfrm>
            <a:off x="539950" y="3646225"/>
            <a:ext cx="2165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r</a:t>
            </a:r>
            <a:r>
              <a:rPr b="1" i="1" lang="en">
                <a:solidFill>
                  <a:srgbClr val="6FA8DC"/>
                </a:solidFill>
                <a:latin typeface="Barlow Semi Condensed"/>
                <a:ea typeface="Barlow Semi Condensed"/>
                <a:cs typeface="Barlow Semi Condensed"/>
                <a:sym typeface="Barlow Semi Condensed"/>
              </a:rPr>
              <a:t>emove unnecessary loops and recursive calls</a:t>
            </a:r>
            <a:endParaRPr b="1" i="1">
              <a:solidFill>
                <a:srgbClr val="6FA8DC"/>
              </a:solidFill>
              <a:latin typeface="Barlow Semi Condensed"/>
              <a:ea typeface="Barlow Semi Condensed"/>
              <a:cs typeface="Barlow Semi Condensed"/>
              <a:sym typeface="Barlow Semi Condensed"/>
            </a:endParaRPr>
          </a:p>
        </p:txBody>
      </p:sp>
      <p:sp>
        <p:nvSpPr>
          <p:cNvPr id="956" name="Google Shape;956;p58"/>
          <p:cNvSpPr/>
          <p:nvPr/>
        </p:nvSpPr>
        <p:spPr>
          <a:xfrm>
            <a:off x="3614988" y="2069050"/>
            <a:ext cx="1446600" cy="1446600"/>
          </a:xfrm>
          <a:prstGeom prst="verticalScroll">
            <a:avLst>
              <a:gd fmla="val 12500" name="adj"/>
            </a:avLst>
          </a:prstGeom>
          <a:solidFill>
            <a:srgbClr val="B6D7A8"/>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8"/>
          <p:cNvSpPr txBox="1"/>
          <p:nvPr/>
        </p:nvSpPr>
        <p:spPr>
          <a:xfrm>
            <a:off x="3584688" y="3652500"/>
            <a:ext cx="15072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u</a:t>
            </a:r>
            <a:r>
              <a:rPr b="1" i="1" lang="en">
                <a:solidFill>
                  <a:srgbClr val="6FA8DC"/>
                </a:solidFill>
                <a:latin typeface="Barlow Semi Condensed"/>
                <a:ea typeface="Barlow Semi Condensed"/>
                <a:cs typeface="Barlow Semi Condensed"/>
                <a:sym typeface="Barlow Semi Condensed"/>
              </a:rPr>
              <a:t>se the makeFile flag properly</a:t>
            </a:r>
            <a:endParaRPr b="1" i="1">
              <a:solidFill>
                <a:srgbClr val="6FA8DC"/>
              </a:solidFill>
              <a:latin typeface="Barlow Semi Condensed"/>
              <a:ea typeface="Barlow Semi Condensed"/>
              <a:cs typeface="Barlow Semi Condensed"/>
              <a:sym typeface="Barlow Semi Condensed"/>
            </a:endParaRPr>
          </a:p>
        </p:txBody>
      </p:sp>
      <p:sp>
        <p:nvSpPr>
          <p:cNvPr id="958" name="Google Shape;958;p58"/>
          <p:cNvSpPr/>
          <p:nvPr/>
        </p:nvSpPr>
        <p:spPr>
          <a:xfrm>
            <a:off x="5954775" y="2069050"/>
            <a:ext cx="1446600" cy="1446600"/>
          </a:xfrm>
          <a:prstGeom prst="mathPlus">
            <a:avLst>
              <a:gd fmla="val 23520" name="adj1"/>
            </a:avLst>
          </a:prstGeom>
          <a:solidFill>
            <a:srgbClr val="B6D7A8"/>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8"/>
          <p:cNvSpPr txBox="1"/>
          <p:nvPr/>
        </p:nvSpPr>
        <p:spPr>
          <a:xfrm>
            <a:off x="6196700" y="3652500"/>
            <a:ext cx="2165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s</a:t>
            </a:r>
            <a:r>
              <a:rPr b="1" i="1" lang="en">
                <a:solidFill>
                  <a:srgbClr val="6FA8DC"/>
                </a:solidFill>
                <a:latin typeface="Barlow Semi Condensed"/>
                <a:ea typeface="Barlow Semi Condensed"/>
                <a:cs typeface="Barlow Semi Condensed"/>
                <a:sym typeface="Barlow Semi Condensed"/>
              </a:rPr>
              <a:t>tr += add;</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f</a:t>
            </a:r>
            <a:r>
              <a:rPr b="1" i="1" lang="en">
                <a:solidFill>
                  <a:srgbClr val="6FA8DC"/>
                </a:solidFill>
                <a:latin typeface="Barlow Semi Condensed"/>
                <a:ea typeface="Barlow Semi Condensed"/>
                <a:cs typeface="Barlow Semi Condensed"/>
                <a:sym typeface="Barlow Semi Condensed"/>
              </a:rPr>
              <a:t>or concatenation</a:t>
            </a:r>
            <a:endParaRPr b="1" i="1">
              <a:solidFill>
                <a:srgbClr val="6FA8DC"/>
              </a:solidFill>
              <a:latin typeface="Barlow Semi Condensed"/>
              <a:ea typeface="Barlow Semi Condensed"/>
              <a:cs typeface="Barlow Semi Condensed"/>
              <a:sym typeface="Barlow Semi Condensed"/>
            </a:endParaRPr>
          </a:p>
        </p:txBody>
      </p:sp>
      <p:sp>
        <p:nvSpPr>
          <p:cNvPr id="960" name="Google Shape;960;p58"/>
          <p:cNvSpPr/>
          <p:nvPr/>
        </p:nvSpPr>
        <p:spPr>
          <a:xfrm>
            <a:off x="7157425" y="2069050"/>
            <a:ext cx="1446600" cy="1446600"/>
          </a:xfrm>
          <a:prstGeom prst="mathEqual">
            <a:avLst>
              <a:gd fmla="val 23520" name="adj1"/>
              <a:gd fmla="val 11760" name="adj2"/>
            </a:avLst>
          </a:prstGeom>
          <a:solidFill>
            <a:srgbClr val="B6D7A8"/>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64" name="Shape 964"/>
        <p:cNvGrpSpPr/>
        <p:nvPr/>
      </p:nvGrpSpPr>
      <p:grpSpPr>
        <a:xfrm>
          <a:off x="0" y="0"/>
          <a:ext cx="0" cy="0"/>
          <a:chOff x="0" y="0"/>
          <a:chExt cx="0" cy="0"/>
        </a:xfrm>
      </p:grpSpPr>
      <p:sp>
        <p:nvSpPr>
          <p:cNvPr id="965" name="Google Shape;965;p59"/>
          <p:cNvSpPr/>
          <p:nvPr/>
        </p:nvSpPr>
        <p:spPr>
          <a:xfrm>
            <a:off x="3455188" y="2040725"/>
            <a:ext cx="1969200" cy="411300"/>
          </a:xfrm>
          <a:prstGeom prst="parallelogram">
            <a:avLst>
              <a:gd fmla="val 11476" name="adj"/>
            </a:avLst>
          </a:prstGeom>
          <a:solidFill>
            <a:srgbClr val="A2C4C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dk1"/>
                </a:solidFill>
                <a:latin typeface="Barlow Semi Condensed"/>
                <a:ea typeface="Barlow Semi Condensed"/>
                <a:cs typeface="Barlow Semi Condensed"/>
                <a:sym typeface="Barlow Semi Condensed"/>
              </a:rPr>
              <a:t>MILESTONE</a:t>
            </a:r>
            <a:endParaRPr b="1" i="1" sz="2400">
              <a:solidFill>
                <a:schemeClr val="dk1"/>
              </a:solidFill>
              <a:latin typeface="Barlow Semi Condensed"/>
              <a:ea typeface="Barlow Semi Condensed"/>
              <a:cs typeface="Barlow Semi Condensed"/>
              <a:sym typeface="Barlow Semi Condensed"/>
            </a:endParaRPr>
          </a:p>
        </p:txBody>
      </p:sp>
      <p:sp>
        <p:nvSpPr>
          <p:cNvPr id="966" name="Google Shape;966;p59"/>
          <p:cNvSpPr/>
          <p:nvPr/>
        </p:nvSpPr>
        <p:spPr>
          <a:xfrm>
            <a:off x="5303013" y="1961525"/>
            <a:ext cx="371940" cy="575406"/>
          </a:xfrm>
          <a:prstGeom prst="rect">
            <a:avLst/>
          </a:prstGeom>
        </p:spPr>
        <p:txBody>
          <a:bodyPr>
            <a:prstTxWarp prst="textPlain"/>
          </a:bodyPr>
          <a:lstStyle/>
          <a:p>
            <a:pPr lvl="0" algn="ctr"/>
            <a:r>
              <a:rPr b="1" i="1">
                <a:ln cap="flat" cmpd="sng" w="19050">
                  <a:solidFill>
                    <a:srgbClr val="45818E"/>
                  </a:solidFill>
                  <a:prstDash val="solid"/>
                  <a:round/>
                  <a:headEnd len="sm" w="sm" type="none"/>
                  <a:tailEnd len="sm" w="sm" type="none"/>
                </a:ln>
                <a:noFill/>
                <a:latin typeface="Barlow Semi Condensed"/>
              </a:rPr>
              <a:t>5</a:t>
            </a:r>
          </a:p>
        </p:txBody>
      </p:sp>
      <p:sp>
        <p:nvSpPr>
          <p:cNvPr id="967" name="Google Shape;967;p59"/>
          <p:cNvSpPr/>
          <p:nvPr/>
        </p:nvSpPr>
        <p:spPr>
          <a:xfrm>
            <a:off x="2904288" y="2750175"/>
            <a:ext cx="3335435" cy="44632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DECODE TEXT</a:t>
            </a: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971" name="Shape 971"/>
        <p:cNvGrpSpPr/>
        <p:nvPr/>
      </p:nvGrpSpPr>
      <p:grpSpPr>
        <a:xfrm>
          <a:off x="0" y="0"/>
          <a:ext cx="0" cy="0"/>
          <a:chOff x="0" y="0"/>
          <a:chExt cx="0" cy="0"/>
        </a:xfrm>
      </p:grpSpPr>
      <p:sp>
        <p:nvSpPr>
          <p:cNvPr id="972" name="Google Shape;972;p60"/>
          <p:cNvSpPr/>
          <p:nvPr/>
        </p:nvSpPr>
        <p:spPr>
          <a:xfrm>
            <a:off x="370900" y="276425"/>
            <a:ext cx="1969200" cy="411300"/>
          </a:xfrm>
          <a:prstGeom prst="parallelogram">
            <a:avLst>
              <a:gd fmla="val 11476" name="adj"/>
            </a:avLst>
          </a:prstGeom>
          <a:solidFill>
            <a:srgbClr val="A2C4C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973" name="Google Shape;973;p60"/>
          <p:cNvSpPr/>
          <p:nvPr/>
        </p:nvSpPr>
        <p:spPr>
          <a:xfrm>
            <a:off x="2218726" y="197225"/>
            <a:ext cx="371940" cy="575406"/>
          </a:xfrm>
          <a:prstGeom prst="rect">
            <a:avLst/>
          </a:prstGeom>
        </p:spPr>
        <p:txBody>
          <a:bodyPr>
            <a:prstTxWarp prst="textPlain"/>
          </a:bodyPr>
          <a:lstStyle/>
          <a:p>
            <a:pPr lvl="0" algn="ctr"/>
            <a:r>
              <a:rPr b="1" i="1">
                <a:ln cap="flat" cmpd="sng" w="19050">
                  <a:solidFill>
                    <a:srgbClr val="45818E"/>
                  </a:solidFill>
                  <a:prstDash val="solid"/>
                  <a:round/>
                  <a:headEnd len="sm" w="sm" type="none"/>
                  <a:tailEnd len="sm" w="sm" type="none"/>
                </a:ln>
                <a:noFill/>
                <a:latin typeface="Barlow Semi Condensed"/>
              </a:rPr>
              <a:t>5</a:t>
            </a:r>
          </a:p>
        </p:txBody>
      </p:sp>
      <p:sp>
        <p:nvSpPr>
          <p:cNvPr id="974" name="Google Shape;974;p60"/>
          <p:cNvSpPr/>
          <p:nvPr/>
        </p:nvSpPr>
        <p:spPr>
          <a:xfrm>
            <a:off x="2972039" y="304213"/>
            <a:ext cx="3199932"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READ FROM FILE</a:t>
            </a:r>
          </a:p>
        </p:txBody>
      </p:sp>
      <p:sp>
        <p:nvSpPr>
          <p:cNvPr id="975" name="Google Shape;975;p60"/>
          <p:cNvSpPr/>
          <p:nvPr/>
        </p:nvSpPr>
        <p:spPr>
          <a:xfrm>
            <a:off x="4023125" y="1674338"/>
            <a:ext cx="1097738" cy="195191"/>
          </a:xfrm>
          <a:prstGeom prst="rect">
            <a:avLst/>
          </a:prstGeom>
        </p:spPr>
        <p:txBody>
          <a:bodyPr>
            <a:prstTxWarp prst="textPlain"/>
          </a:bodyPr>
          <a:lstStyle/>
          <a:p>
            <a:pPr lvl="0" algn="ctr"/>
            <a:r>
              <a:rPr b="1" i="1">
                <a:ln>
                  <a:noFill/>
                </a:ln>
                <a:solidFill>
                  <a:schemeClr val="dk1"/>
                </a:solidFill>
                <a:latin typeface="Barlow Semi Condensed"/>
              </a:rPr>
              <a:t>Input Stream</a:t>
            </a:r>
          </a:p>
        </p:txBody>
      </p:sp>
      <p:sp>
        <p:nvSpPr>
          <p:cNvPr id="976" name="Google Shape;976;p60"/>
          <p:cNvSpPr/>
          <p:nvPr/>
        </p:nvSpPr>
        <p:spPr>
          <a:xfrm>
            <a:off x="3138744" y="1924982"/>
            <a:ext cx="2866507" cy="240974"/>
          </a:xfrm>
          <a:prstGeom prst="rect">
            <a:avLst/>
          </a:prstGeom>
        </p:spPr>
        <p:txBody>
          <a:bodyPr>
            <a:prstTxWarp prst="textPlain"/>
          </a:bodyPr>
          <a:lstStyle/>
          <a:p>
            <a:pPr lvl="0" algn="ctr"/>
            <a:r>
              <a:rPr b="1" i="1">
                <a:ln>
                  <a:noFill/>
                </a:ln>
                <a:solidFill>
                  <a:schemeClr val="dk1"/>
                </a:solidFill>
                <a:latin typeface="Barlow Semi Condensed"/>
              </a:rPr>
              <a:t>1110001110000111110010</a:t>
            </a:r>
          </a:p>
        </p:txBody>
      </p:sp>
      <p:sp>
        <p:nvSpPr>
          <p:cNvPr id="977" name="Google Shape;977;p60"/>
          <p:cNvSpPr/>
          <p:nvPr/>
        </p:nvSpPr>
        <p:spPr>
          <a:xfrm>
            <a:off x="2319151" y="2547963"/>
            <a:ext cx="4505687" cy="269397"/>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FOR EACH BIT IN THE FILE STREAM,</a:t>
            </a:r>
          </a:p>
        </p:txBody>
      </p:sp>
      <p:sp>
        <p:nvSpPr>
          <p:cNvPr id="978" name="Google Shape;978;p60"/>
          <p:cNvSpPr/>
          <p:nvPr/>
        </p:nvSpPr>
        <p:spPr>
          <a:xfrm>
            <a:off x="3229251" y="2895638"/>
            <a:ext cx="2685498"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TRAVERSE THE TREE</a:t>
            </a:r>
          </a:p>
        </p:txBody>
      </p:sp>
      <p:sp>
        <p:nvSpPr>
          <p:cNvPr id="979" name="Google Shape;979;p60"/>
          <p:cNvSpPr/>
          <p:nvPr/>
        </p:nvSpPr>
        <p:spPr>
          <a:xfrm>
            <a:off x="3275550" y="3495800"/>
            <a:ext cx="2592900" cy="9009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Roboto Mono"/>
                <a:ea typeface="Roboto Mono"/>
                <a:cs typeface="Roboto Mono"/>
                <a:sym typeface="Roboto Mono"/>
              </a:rPr>
              <a:t>w</a:t>
            </a:r>
            <a:r>
              <a:rPr lang="en" sz="1100">
                <a:latin typeface="Roboto Mono"/>
                <a:ea typeface="Roboto Mono"/>
                <a:cs typeface="Roboto Mono"/>
                <a:sym typeface="Roboto Mono"/>
              </a:rPr>
              <a:t>hile (!input.eof()) {</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a:t>
            </a:r>
            <a:r>
              <a:rPr lang="en" sz="1100">
                <a:latin typeface="Roboto Mono"/>
                <a:ea typeface="Roboto Mono"/>
                <a:cs typeface="Roboto Mono"/>
                <a:sym typeface="Roboto Mono"/>
              </a:rPr>
              <a:t>i</a:t>
            </a:r>
            <a:r>
              <a:rPr lang="en" sz="1100">
                <a:latin typeface="Roboto Mono"/>
                <a:ea typeface="Roboto Mono"/>
                <a:cs typeface="Roboto Mono"/>
                <a:sym typeface="Roboto Mono"/>
              </a:rPr>
              <a:t>nt bit = input.readBit();</a:t>
            </a:r>
            <a:endParaRPr sz="1100">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  </a:t>
            </a:r>
            <a:r>
              <a:rPr lang="en" sz="1100">
                <a:solidFill>
                  <a:srgbClr val="999999"/>
                </a:solidFill>
                <a:latin typeface="Roboto Mono"/>
                <a:ea typeface="Roboto Mono"/>
                <a:cs typeface="Roboto Mono"/>
                <a:sym typeface="Roboto Mono"/>
              </a:rPr>
              <a:t>// TODO: something here</a:t>
            </a:r>
            <a:endParaRPr sz="1100">
              <a:solidFill>
                <a:srgbClr val="999999"/>
              </a:solidFill>
              <a:latin typeface="Roboto Mono"/>
              <a:ea typeface="Roboto Mono"/>
              <a:cs typeface="Roboto Mono"/>
              <a:sym typeface="Roboto Mono"/>
            </a:endParaRPr>
          </a:p>
          <a:p>
            <a:pPr indent="0" lvl="0" marL="0" rtl="0" algn="l">
              <a:spcBef>
                <a:spcPts val="0"/>
              </a:spcBef>
              <a:spcAft>
                <a:spcPts val="0"/>
              </a:spcAft>
              <a:buNone/>
            </a:pPr>
            <a:r>
              <a:rPr lang="en" sz="1100">
                <a:latin typeface="Roboto Mono"/>
                <a:ea typeface="Roboto Mono"/>
                <a:cs typeface="Roboto Mono"/>
                <a:sym typeface="Roboto Mono"/>
              </a:rPr>
              <a:t>}</a:t>
            </a:r>
            <a:endParaRPr sz="1100">
              <a:latin typeface="Roboto Mono"/>
              <a:ea typeface="Roboto Mono"/>
              <a:cs typeface="Roboto Mono"/>
              <a:sym typeface="Roboto Mono"/>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983" name="Shape 983"/>
        <p:cNvGrpSpPr/>
        <p:nvPr/>
      </p:nvGrpSpPr>
      <p:grpSpPr>
        <a:xfrm>
          <a:off x="0" y="0"/>
          <a:ext cx="0" cy="0"/>
          <a:chOff x="0" y="0"/>
          <a:chExt cx="0" cy="0"/>
        </a:xfrm>
      </p:grpSpPr>
      <p:sp>
        <p:nvSpPr>
          <p:cNvPr id="984" name="Google Shape;984;p61"/>
          <p:cNvSpPr/>
          <p:nvPr/>
        </p:nvSpPr>
        <p:spPr>
          <a:xfrm>
            <a:off x="370900" y="276425"/>
            <a:ext cx="1969200" cy="411300"/>
          </a:xfrm>
          <a:prstGeom prst="parallelogram">
            <a:avLst>
              <a:gd fmla="val 11476" name="adj"/>
            </a:avLst>
          </a:prstGeom>
          <a:solidFill>
            <a:srgbClr val="A2C4C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985" name="Google Shape;985;p61"/>
          <p:cNvSpPr/>
          <p:nvPr/>
        </p:nvSpPr>
        <p:spPr>
          <a:xfrm>
            <a:off x="2218726" y="197225"/>
            <a:ext cx="371940" cy="575406"/>
          </a:xfrm>
          <a:prstGeom prst="rect">
            <a:avLst/>
          </a:prstGeom>
        </p:spPr>
        <p:txBody>
          <a:bodyPr>
            <a:prstTxWarp prst="textPlain"/>
          </a:bodyPr>
          <a:lstStyle/>
          <a:p>
            <a:pPr lvl="0" algn="ctr"/>
            <a:r>
              <a:rPr b="1" i="1">
                <a:ln cap="flat" cmpd="sng" w="19050">
                  <a:solidFill>
                    <a:srgbClr val="45818E"/>
                  </a:solidFill>
                  <a:prstDash val="solid"/>
                  <a:round/>
                  <a:headEnd len="sm" w="sm" type="none"/>
                  <a:tailEnd len="sm" w="sm" type="none"/>
                </a:ln>
                <a:noFill/>
                <a:latin typeface="Barlow Semi Condensed"/>
              </a:rPr>
              <a:t>5</a:t>
            </a:r>
          </a:p>
        </p:txBody>
      </p:sp>
      <p:sp>
        <p:nvSpPr>
          <p:cNvPr id="986" name="Google Shape;986;p61"/>
          <p:cNvSpPr/>
          <p:nvPr/>
        </p:nvSpPr>
        <p:spPr>
          <a:xfrm>
            <a:off x="2984889" y="287288"/>
            <a:ext cx="3174223"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TRAVERSE TREE</a:t>
            </a:r>
          </a:p>
        </p:txBody>
      </p:sp>
      <p:sp>
        <p:nvSpPr>
          <p:cNvPr id="987" name="Google Shape;987;p61"/>
          <p:cNvSpPr/>
          <p:nvPr/>
        </p:nvSpPr>
        <p:spPr>
          <a:xfrm>
            <a:off x="5495444" y="1595057"/>
            <a:ext cx="2866507" cy="240974"/>
          </a:xfrm>
          <a:prstGeom prst="rect">
            <a:avLst/>
          </a:prstGeom>
        </p:spPr>
        <p:txBody>
          <a:bodyPr>
            <a:prstTxWarp prst="textPlain"/>
          </a:bodyPr>
          <a:lstStyle/>
          <a:p>
            <a:pPr lvl="0" algn="ctr"/>
            <a:r>
              <a:rPr b="1" i="1">
                <a:ln>
                  <a:noFill/>
                </a:ln>
                <a:solidFill>
                  <a:schemeClr val="dk1"/>
                </a:solidFill>
                <a:latin typeface="Barlow Semi Condensed"/>
              </a:rPr>
              <a:t>1110001110000111110010</a:t>
            </a:r>
          </a:p>
        </p:txBody>
      </p:sp>
      <p:sp>
        <p:nvSpPr>
          <p:cNvPr id="988" name="Google Shape;988;p61"/>
          <p:cNvSpPr/>
          <p:nvPr/>
        </p:nvSpPr>
        <p:spPr>
          <a:xfrm>
            <a:off x="5198900" y="1044825"/>
            <a:ext cx="34596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int bit = input.readBit();</a:t>
            </a:r>
            <a:endParaRPr>
              <a:latin typeface="Roboto Mono"/>
              <a:ea typeface="Roboto Mono"/>
              <a:cs typeface="Roboto Mono"/>
              <a:sym typeface="Roboto Mono"/>
            </a:endParaRPr>
          </a:p>
        </p:txBody>
      </p:sp>
      <p:graphicFrame>
        <p:nvGraphicFramePr>
          <p:cNvPr id="989" name="Google Shape;989;p61"/>
          <p:cNvGraphicFramePr/>
          <p:nvPr/>
        </p:nvGraphicFramePr>
        <p:xfrm>
          <a:off x="1781825" y="303952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3"/>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990" name="Google Shape;990;p61"/>
          <p:cNvGraphicFramePr/>
          <p:nvPr/>
        </p:nvGraphicFramePr>
        <p:xfrm>
          <a:off x="2355413" y="410195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991" name="Google Shape;991;p61"/>
          <p:cNvGraphicFramePr/>
          <p:nvPr/>
        </p:nvGraphicFramePr>
        <p:xfrm>
          <a:off x="1208263" y="410195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69138"/>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EOF</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992" name="Google Shape;992;p61"/>
          <p:cNvCxnSpPr/>
          <p:nvPr/>
        </p:nvCxnSpPr>
        <p:spPr>
          <a:xfrm flipH="1">
            <a:off x="1601838" y="345102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993" name="Google Shape;993;p61"/>
          <p:cNvCxnSpPr/>
          <p:nvPr/>
        </p:nvCxnSpPr>
        <p:spPr>
          <a:xfrm>
            <a:off x="2591663" y="345102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994" name="Google Shape;994;p61"/>
          <p:cNvSpPr/>
          <p:nvPr/>
        </p:nvSpPr>
        <p:spPr>
          <a:xfrm>
            <a:off x="1387363" y="373844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995" name="Google Shape;995;p61"/>
          <p:cNvSpPr/>
          <p:nvPr/>
        </p:nvSpPr>
        <p:spPr>
          <a:xfrm>
            <a:off x="2752788" y="373844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996" name="Google Shape;996;p61"/>
          <p:cNvGraphicFramePr/>
          <p:nvPr/>
        </p:nvGraphicFramePr>
        <p:xfrm>
          <a:off x="1118725" y="198152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4</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4"/>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997" name="Google Shape;997;p61"/>
          <p:cNvCxnSpPr/>
          <p:nvPr/>
        </p:nvCxnSpPr>
        <p:spPr>
          <a:xfrm flipH="1">
            <a:off x="938738" y="239302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998" name="Google Shape;998;p61"/>
          <p:cNvCxnSpPr/>
          <p:nvPr/>
        </p:nvCxnSpPr>
        <p:spPr>
          <a:xfrm>
            <a:off x="1928563" y="239302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999" name="Google Shape;999;p61"/>
          <p:cNvSpPr/>
          <p:nvPr/>
        </p:nvSpPr>
        <p:spPr>
          <a:xfrm>
            <a:off x="724263" y="268044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1000" name="Google Shape;1000;p61"/>
          <p:cNvSpPr/>
          <p:nvPr/>
        </p:nvSpPr>
        <p:spPr>
          <a:xfrm>
            <a:off x="2089688" y="268044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1001" name="Google Shape;1001;p61"/>
          <p:cNvGraphicFramePr/>
          <p:nvPr/>
        </p:nvGraphicFramePr>
        <p:xfrm>
          <a:off x="462963" y="3040625"/>
          <a:ext cx="3000000" cy="3000000"/>
        </p:xfrm>
        <a:graphic>
          <a:graphicData uri="http://schemas.openxmlformats.org/drawingml/2006/table">
            <a:tbl>
              <a:tblPr>
                <a:noFill/>
                <a:tableStyleId>{91E45AA0-79CB-48E7-90BD-5F0AAC9F3944}</a:tableStyleId>
              </a:tblPr>
              <a:tblGrid>
                <a:gridCol w="804325"/>
              </a:tblGrid>
              <a:tr h="398425">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2</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6B26B"/>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(space)</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1002" name="Google Shape;1002;p61"/>
          <p:cNvGraphicFramePr/>
          <p:nvPr/>
        </p:nvGraphicFramePr>
        <p:xfrm>
          <a:off x="3820975" y="1981525"/>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6</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5"/>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1003" name="Google Shape;1003;p61"/>
          <p:cNvGraphicFramePr/>
          <p:nvPr/>
        </p:nvGraphicFramePr>
        <p:xfrm>
          <a:off x="4394563" y="304395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a</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graphicFrame>
        <p:nvGraphicFramePr>
          <p:cNvPr id="1004" name="Google Shape;1004;p61"/>
          <p:cNvGraphicFramePr/>
          <p:nvPr/>
        </p:nvGraphicFramePr>
        <p:xfrm>
          <a:off x="3247413" y="3043950"/>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3</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9CB9C"/>
                    </a:solidFill>
                  </a:tcPr>
                </a:tc>
              </a:tr>
              <a:tr h="381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b</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1005" name="Google Shape;1005;p61"/>
          <p:cNvCxnSpPr/>
          <p:nvPr/>
        </p:nvCxnSpPr>
        <p:spPr>
          <a:xfrm flipH="1">
            <a:off x="3640988" y="2393025"/>
            <a:ext cx="181800" cy="646500"/>
          </a:xfrm>
          <a:prstGeom prst="straightConnector1">
            <a:avLst/>
          </a:prstGeom>
          <a:noFill/>
          <a:ln cap="flat" cmpd="sng" w="9525">
            <a:solidFill>
              <a:schemeClr val="dk1"/>
            </a:solidFill>
            <a:prstDash val="solid"/>
            <a:round/>
            <a:headEnd len="med" w="med" type="none"/>
            <a:tailEnd len="med" w="med" type="triangle"/>
          </a:ln>
        </p:spPr>
      </p:cxnSp>
      <p:cxnSp>
        <p:nvCxnSpPr>
          <p:cNvPr id="1006" name="Google Shape;1006;p61"/>
          <p:cNvCxnSpPr/>
          <p:nvPr/>
        </p:nvCxnSpPr>
        <p:spPr>
          <a:xfrm>
            <a:off x="4630813" y="2393025"/>
            <a:ext cx="195300" cy="646500"/>
          </a:xfrm>
          <a:prstGeom prst="straightConnector1">
            <a:avLst/>
          </a:prstGeom>
          <a:noFill/>
          <a:ln cap="flat" cmpd="sng" w="9525">
            <a:solidFill>
              <a:schemeClr val="dk1"/>
            </a:solidFill>
            <a:prstDash val="solid"/>
            <a:round/>
            <a:headEnd len="med" w="med" type="none"/>
            <a:tailEnd len="med" w="med" type="triangle"/>
          </a:ln>
        </p:spPr>
      </p:cxnSp>
      <p:sp>
        <p:nvSpPr>
          <p:cNvPr id="1007" name="Google Shape;1007;p61"/>
          <p:cNvSpPr/>
          <p:nvPr/>
        </p:nvSpPr>
        <p:spPr>
          <a:xfrm>
            <a:off x="3426513" y="2680446"/>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1008" name="Google Shape;1008;p61"/>
          <p:cNvSpPr/>
          <p:nvPr/>
        </p:nvSpPr>
        <p:spPr>
          <a:xfrm>
            <a:off x="4791938" y="2680446"/>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graphicFrame>
        <p:nvGraphicFramePr>
          <p:cNvPr id="1009" name="Google Shape;1009;p61"/>
          <p:cNvGraphicFramePr/>
          <p:nvPr/>
        </p:nvGraphicFramePr>
        <p:xfrm>
          <a:off x="2491263" y="1163238"/>
          <a:ext cx="3000000" cy="3000000"/>
        </p:xfrm>
        <a:graphic>
          <a:graphicData uri="http://schemas.openxmlformats.org/drawingml/2006/table">
            <a:tbl>
              <a:tblPr>
                <a:noFill/>
                <a:tableStyleId>{91E45AA0-79CB-48E7-90BD-5F0AAC9F3944}</a:tableStyleId>
              </a:tblPr>
              <a:tblGrid>
                <a:gridCol w="804325"/>
              </a:tblGrid>
              <a:tr h="100000">
                <a:tc>
                  <a:txBody>
                    <a:bodyPr/>
                    <a:lstStyle/>
                    <a:p>
                      <a:pPr indent="0" lvl="0" marL="0" rtl="0" algn="ctr">
                        <a:spcBef>
                          <a:spcPts val="0"/>
                        </a:spcBef>
                        <a:spcAft>
                          <a:spcPts val="0"/>
                        </a:spcAft>
                        <a:buNone/>
                      </a:pPr>
                      <a:r>
                        <a:rPr b="1" i="1" lang="en">
                          <a:latin typeface="Barlow Semi Condensed"/>
                          <a:ea typeface="Barlow Semi Condensed"/>
                          <a:cs typeface="Barlow Semi Condensed"/>
                          <a:sym typeface="Barlow Semi Condensed"/>
                        </a:rPr>
                        <a:t>10</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3810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6"/>
                        </a:rPr>
                        <a:t>N_A_C</a:t>
                      </a:r>
                      <a:endParaRPr b="1" i="1">
                        <a:latin typeface="Barlow Semi Condensed"/>
                        <a:ea typeface="Barlow Semi Condensed"/>
                        <a:cs typeface="Barlow Semi Condensed"/>
                        <a:sym typeface="Barlow Semi Condense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FEFEF"/>
                    </a:solidFill>
                  </a:tcPr>
                </a:tc>
              </a:tr>
            </a:tbl>
          </a:graphicData>
        </a:graphic>
      </p:graphicFrame>
      <p:cxnSp>
        <p:nvCxnSpPr>
          <p:cNvPr id="1010" name="Google Shape;1010;p61"/>
          <p:cNvCxnSpPr/>
          <p:nvPr/>
        </p:nvCxnSpPr>
        <p:spPr>
          <a:xfrm flipH="1">
            <a:off x="1532750" y="1443275"/>
            <a:ext cx="958500" cy="536400"/>
          </a:xfrm>
          <a:prstGeom prst="straightConnector1">
            <a:avLst/>
          </a:prstGeom>
          <a:noFill/>
          <a:ln cap="flat" cmpd="sng" w="9525">
            <a:solidFill>
              <a:schemeClr val="dk1"/>
            </a:solidFill>
            <a:prstDash val="solid"/>
            <a:round/>
            <a:headEnd len="med" w="med" type="none"/>
            <a:tailEnd len="med" w="med" type="triangle"/>
          </a:ln>
        </p:spPr>
      </p:cxnSp>
      <p:cxnSp>
        <p:nvCxnSpPr>
          <p:cNvPr id="1011" name="Google Shape;1011;p61"/>
          <p:cNvCxnSpPr/>
          <p:nvPr/>
        </p:nvCxnSpPr>
        <p:spPr>
          <a:xfrm>
            <a:off x="3299275" y="1443275"/>
            <a:ext cx="940500" cy="543000"/>
          </a:xfrm>
          <a:prstGeom prst="straightConnector1">
            <a:avLst/>
          </a:prstGeom>
          <a:noFill/>
          <a:ln cap="flat" cmpd="sng" w="9525">
            <a:solidFill>
              <a:schemeClr val="dk1"/>
            </a:solidFill>
            <a:prstDash val="solid"/>
            <a:round/>
            <a:headEnd len="med" w="med" type="none"/>
            <a:tailEnd len="med" w="med" type="triangle"/>
          </a:ln>
        </p:spPr>
      </p:cxnSp>
      <p:sp>
        <p:nvSpPr>
          <p:cNvPr id="1012" name="Google Shape;1012;p61"/>
          <p:cNvSpPr/>
          <p:nvPr/>
        </p:nvSpPr>
        <p:spPr>
          <a:xfrm>
            <a:off x="1912300" y="1486971"/>
            <a:ext cx="227850" cy="71661"/>
          </a:xfrm>
          <a:prstGeom prst="rect">
            <a:avLst/>
          </a:prstGeom>
        </p:spPr>
        <p:txBody>
          <a:bodyPr>
            <a:prstTxWarp prst="textPlain"/>
          </a:bodyPr>
          <a:lstStyle/>
          <a:p>
            <a:pPr lvl="0" algn="ctr"/>
            <a:r>
              <a:rPr b="1" i="1">
                <a:ln>
                  <a:noFill/>
                </a:ln>
                <a:solidFill>
                  <a:schemeClr val="dk1"/>
                </a:solidFill>
                <a:latin typeface="Barlow Semi Condensed"/>
              </a:rPr>
              <a:t>zero</a:t>
            </a:r>
          </a:p>
        </p:txBody>
      </p:sp>
      <p:sp>
        <p:nvSpPr>
          <p:cNvPr id="1013" name="Google Shape;1013;p61"/>
          <p:cNvSpPr/>
          <p:nvPr/>
        </p:nvSpPr>
        <p:spPr>
          <a:xfrm>
            <a:off x="3675213" y="1523621"/>
            <a:ext cx="188635" cy="71661"/>
          </a:xfrm>
          <a:prstGeom prst="rect">
            <a:avLst/>
          </a:prstGeom>
        </p:spPr>
        <p:txBody>
          <a:bodyPr>
            <a:prstTxWarp prst="textPlain"/>
          </a:bodyPr>
          <a:lstStyle/>
          <a:p>
            <a:pPr lvl="0" algn="ctr"/>
            <a:r>
              <a:rPr b="1" i="1">
                <a:ln>
                  <a:noFill/>
                </a:ln>
                <a:solidFill>
                  <a:schemeClr val="dk1"/>
                </a:solidFill>
                <a:latin typeface="Barlow Semi Condensed"/>
              </a:rPr>
              <a:t>one</a:t>
            </a:r>
          </a:p>
        </p:txBody>
      </p:sp>
      <p:sp>
        <p:nvSpPr>
          <p:cNvPr id="1014" name="Google Shape;1014;p61"/>
          <p:cNvSpPr txBox="1"/>
          <p:nvPr/>
        </p:nvSpPr>
        <p:spPr>
          <a:xfrm>
            <a:off x="5720000" y="2048400"/>
            <a:ext cx="2417400" cy="1908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i</a:t>
            </a:r>
            <a:r>
              <a:rPr b="1" i="1" lang="en">
                <a:solidFill>
                  <a:srgbClr val="6FA8DC"/>
                </a:solidFill>
                <a:latin typeface="Barlow Semi Condensed"/>
                <a:ea typeface="Barlow Semi Condensed"/>
                <a:cs typeface="Barlow Semi Condensed"/>
                <a:sym typeface="Barlow Semi Condensed"/>
              </a:rPr>
              <a:t>f bit is 1, go right</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i</a:t>
            </a:r>
            <a:r>
              <a:rPr b="1" i="1" lang="en">
                <a:solidFill>
                  <a:srgbClr val="6FA8DC"/>
                </a:solidFill>
                <a:latin typeface="Barlow Semi Condensed"/>
                <a:ea typeface="Barlow Semi Condensed"/>
                <a:cs typeface="Barlow Semi Condensed"/>
                <a:sym typeface="Barlow Semi Condensed"/>
              </a:rPr>
              <a:t>f bit is 0, go left</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if you reach a leaf,</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a</a:t>
            </a:r>
            <a:r>
              <a:rPr b="1" i="1" lang="en">
                <a:solidFill>
                  <a:srgbClr val="6FA8DC"/>
                </a:solidFill>
                <a:latin typeface="Barlow Semi Condensed"/>
                <a:ea typeface="Barlow Semi Condensed"/>
                <a:cs typeface="Barlow Semi Condensed"/>
                <a:sym typeface="Barlow Semi Condensed"/>
              </a:rPr>
              <a:t>dd char to output string</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t</a:t>
            </a:r>
            <a:r>
              <a:rPr b="1" i="1" lang="en">
                <a:solidFill>
                  <a:srgbClr val="6FA8DC"/>
                </a:solidFill>
                <a:latin typeface="Barlow Semi Condensed"/>
                <a:ea typeface="Barlow Semi Condensed"/>
                <a:cs typeface="Barlow Semi Condensed"/>
                <a:sym typeface="Barlow Semi Condensed"/>
              </a:rPr>
              <a:t>hen </a:t>
            </a:r>
            <a:r>
              <a:rPr b="1" i="1" lang="en">
                <a:solidFill>
                  <a:srgbClr val="6FA8DC"/>
                </a:solidFill>
                <a:latin typeface="Barlow Semi Condensed"/>
                <a:ea typeface="Barlow Semi Condensed"/>
                <a:cs typeface="Barlow Semi Condensed"/>
                <a:sym typeface="Barlow Semi Condensed"/>
              </a:rPr>
              <a:t>r</a:t>
            </a:r>
            <a:r>
              <a:rPr b="1" i="1" lang="en">
                <a:solidFill>
                  <a:srgbClr val="6FA8DC"/>
                </a:solidFill>
                <a:latin typeface="Barlow Semi Condensed"/>
                <a:ea typeface="Barlow Semi Condensed"/>
                <a:cs typeface="Barlow Semi Condensed"/>
                <a:sym typeface="Barlow Semi Condensed"/>
              </a:rPr>
              <a:t>eset to the root</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g</a:t>
            </a:r>
            <a:r>
              <a:rPr b="1" i="1" lang="en">
                <a:solidFill>
                  <a:srgbClr val="6FA8DC"/>
                </a:solidFill>
                <a:latin typeface="Barlow Semi Condensed"/>
                <a:ea typeface="Barlow Semi Condensed"/>
                <a:cs typeface="Barlow Semi Condensed"/>
                <a:sym typeface="Barlow Semi Condensed"/>
              </a:rPr>
              <a:t>o on until you find EOF</a:t>
            </a:r>
            <a:endParaRPr b="1" i="1">
              <a:solidFill>
                <a:srgbClr val="6FA8DC"/>
              </a:solidFill>
              <a:latin typeface="Barlow Semi Condensed"/>
              <a:ea typeface="Barlow Semi Condensed"/>
              <a:cs typeface="Barlow Semi Condensed"/>
              <a:sym typeface="Barlow Semi Condensed"/>
            </a:endParaRPr>
          </a:p>
        </p:txBody>
      </p:sp>
      <p:sp>
        <p:nvSpPr>
          <p:cNvPr id="1015" name="Google Shape;1015;p61"/>
          <p:cNvSpPr/>
          <p:nvPr/>
        </p:nvSpPr>
        <p:spPr>
          <a:xfrm>
            <a:off x="6188007" y="4430707"/>
            <a:ext cx="1481385" cy="236630"/>
          </a:xfrm>
          <a:prstGeom prst="rect">
            <a:avLst/>
          </a:prstGeom>
        </p:spPr>
        <p:txBody>
          <a:bodyPr>
            <a:prstTxWarp prst="textPlain"/>
          </a:bodyPr>
          <a:lstStyle/>
          <a:p>
            <a:pPr lvl="0" algn="ctr"/>
            <a:r>
              <a:rPr b="1" i="1">
                <a:ln>
                  <a:noFill/>
                </a:ln>
                <a:solidFill>
                  <a:schemeClr val="dk1"/>
                </a:solidFill>
                <a:latin typeface="Barlow Semi Condensed"/>
              </a:rPr>
              <a:t>"ab ab cab"</a:t>
            </a:r>
          </a:p>
        </p:txBody>
      </p:sp>
      <p:sp>
        <p:nvSpPr>
          <p:cNvPr id="1016" name="Google Shape;1016;p61"/>
          <p:cNvSpPr/>
          <p:nvPr/>
        </p:nvSpPr>
        <p:spPr>
          <a:xfrm>
            <a:off x="6365863" y="4169363"/>
            <a:ext cx="1125684" cy="203488"/>
          </a:xfrm>
          <a:prstGeom prst="rect">
            <a:avLst/>
          </a:prstGeom>
        </p:spPr>
        <p:txBody>
          <a:bodyPr>
            <a:prstTxWarp prst="textPlain"/>
          </a:bodyPr>
          <a:lstStyle/>
          <a:p>
            <a:pPr lvl="0" algn="ctr"/>
            <a:r>
              <a:rPr b="1" i="1">
                <a:ln>
                  <a:noFill/>
                </a:ln>
                <a:solidFill>
                  <a:schemeClr val="dk1"/>
                </a:solidFill>
                <a:latin typeface="Barlow Semi Condensed"/>
              </a:rPr>
              <a:t>Output String</a:t>
            </a:r>
          </a:p>
        </p:txBody>
      </p:sp>
      <p:sp>
        <p:nvSpPr>
          <p:cNvPr id="1017" name="Google Shape;1017;p61"/>
          <p:cNvSpPr txBox="1"/>
          <p:nvPr/>
        </p:nvSpPr>
        <p:spPr>
          <a:xfrm>
            <a:off x="3385850" y="4169375"/>
            <a:ext cx="25038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000">
                <a:solidFill>
                  <a:srgbClr val="CC0000"/>
                </a:solidFill>
                <a:latin typeface="Barlow Semi Condensed"/>
                <a:ea typeface="Barlow Semi Condensed"/>
                <a:cs typeface="Barlow Semi Condensed"/>
                <a:sym typeface="Barlow Semi Condensed"/>
              </a:rPr>
              <a:t>make sure you </a:t>
            </a:r>
            <a:r>
              <a:rPr b="1" i="1" lang="en" sz="1000">
                <a:solidFill>
                  <a:srgbClr val="CC0000"/>
                </a:solidFill>
                <a:highlight>
                  <a:srgbClr val="F4CCCC"/>
                </a:highlight>
                <a:latin typeface="Barlow Semi Condensed"/>
                <a:ea typeface="Barlow Semi Condensed"/>
                <a:cs typeface="Barlow Semi Condensed"/>
                <a:sym typeface="Barlow Semi Condensed"/>
              </a:rPr>
              <a:t>don’t actually output PSEUDO_EOF</a:t>
            </a:r>
            <a:r>
              <a:rPr b="1" i="1" lang="en" sz="1000">
                <a:solidFill>
                  <a:srgbClr val="CC0000"/>
                </a:solidFill>
                <a:latin typeface="Barlow Semi Condensed"/>
                <a:ea typeface="Barlow Semi Condensed"/>
                <a:cs typeface="Barlow Semi Condensed"/>
                <a:sym typeface="Barlow Semi Condensed"/>
              </a:rPr>
              <a:t> because that would </a:t>
            </a:r>
            <a:r>
              <a:rPr b="1" i="1" lang="en" sz="1000">
                <a:solidFill>
                  <a:srgbClr val="CC0000"/>
                </a:solidFill>
                <a:highlight>
                  <a:srgbClr val="F4CCCC"/>
                </a:highlight>
                <a:latin typeface="Barlow Semi Condensed"/>
                <a:ea typeface="Barlow Semi Condensed"/>
                <a:cs typeface="Barlow Semi Condensed"/>
                <a:sym typeface="Barlow Semi Condensed"/>
              </a:rPr>
              <a:t>cause ‘\u2400’ </a:t>
            </a:r>
            <a:r>
              <a:rPr b="1" i="1" lang="en" sz="1000">
                <a:solidFill>
                  <a:srgbClr val="CC0000"/>
                </a:solidFill>
                <a:latin typeface="Barlow Semi Condensed"/>
                <a:ea typeface="Barlow Semi Condensed"/>
                <a:cs typeface="Barlow Semi Condensed"/>
                <a:sym typeface="Barlow Semi Condensed"/>
              </a:rPr>
              <a:t>to be printed out as well, so the EOF is just a marker to break out of the loop</a:t>
            </a:r>
            <a:endParaRPr b="1" i="1" sz="1000">
              <a:solidFill>
                <a:srgbClr val="CC0000"/>
              </a:solidFill>
              <a:latin typeface="Barlow Semi Condensed"/>
              <a:ea typeface="Barlow Semi Condensed"/>
              <a:cs typeface="Barlow Semi Condensed"/>
              <a:sym typeface="Barlow Semi Condensed"/>
            </a:endParaRPr>
          </a:p>
        </p:txBody>
      </p:sp>
      <p:cxnSp>
        <p:nvCxnSpPr>
          <p:cNvPr id="1018" name="Google Shape;1018;p61"/>
          <p:cNvCxnSpPr>
            <a:endCxn id="1017" idx="0"/>
          </p:cNvCxnSpPr>
          <p:nvPr/>
        </p:nvCxnSpPr>
        <p:spPr>
          <a:xfrm flipH="1">
            <a:off x="4637750" y="3769475"/>
            <a:ext cx="1444800" cy="399900"/>
          </a:xfrm>
          <a:prstGeom prst="straightConnector1">
            <a:avLst/>
          </a:prstGeom>
          <a:noFill/>
          <a:ln cap="flat" cmpd="sng" w="9525">
            <a:solidFill>
              <a:srgbClr val="CC0000"/>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98" name="Shape 98"/>
        <p:cNvGrpSpPr/>
        <p:nvPr/>
      </p:nvGrpSpPr>
      <p:grpSpPr>
        <a:xfrm>
          <a:off x="0" y="0"/>
          <a:ext cx="0" cy="0"/>
          <a:chOff x="0" y="0"/>
          <a:chExt cx="0" cy="0"/>
        </a:xfrm>
      </p:grpSpPr>
      <p:sp>
        <p:nvSpPr>
          <p:cNvPr id="99" name="Google Shape;99;p17"/>
          <p:cNvSpPr/>
          <p:nvPr/>
        </p:nvSpPr>
        <p:spPr>
          <a:xfrm>
            <a:off x="3304064" y="1211838"/>
            <a:ext cx="2535857" cy="211027"/>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WE'RE BRINGING BACK</a:t>
            </a:r>
          </a:p>
        </p:txBody>
      </p:sp>
      <p:sp>
        <p:nvSpPr>
          <p:cNvPr id="100" name="Google Shape;100;p17"/>
          <p:cNvSpPr/>
          <p:nvPr/>
        </p:nvSpPr>
        <p:spPr>
          <a:xfrm>
            <a:off x="3293752" y="2122185"/>
            <a:ext cx="2556488" cy="237552"/>
          </a:xfrm>
          <a:prstGeom prst="rect">
            <a:avLst/>
          </a:prstGeom>
        </p:spPr>
        <p:txBody>
          <a:bodyPr>
            <a:prstTxWarp prst="textPlain"/>
          </a:bodyPr>
          <a:lstStyle/>
          <a:p>
            <a:pPr lvl="0" algn="ctr"/>
            <a:r>
              <a:rPr b="1" i="1">
                <a:ln cap="flat" cmpd="sng" w="9525">
                  <a:solidFill>
                    <a:srgbClr val="CC0000"/>
                  </a:solidFill>
                  <a:prstDash val="solid"/>
                  <a:round/>
                  <a:headEnd len="sm" w="sm" type="none"/>
                  <a:tailEnd len="sm" w="sm" type="none"/>
                </a:ln>
                <a:solidFill>
                  <a:srgbClr val="FFFFFF"/>
                </a:solidFill>
                <a:latin typeface="Barlow Semi Condensed"/>
              </a:rPr>
              <a:t>NO TESTING REQUIRED</a:t>
            </a:r>
          </a:p>
        </p:txBody>
      </p:sp>
      <p:sp>
        <p:nvSpPr>
          <p:cNvPr id="101" name="Google Shape;101;p17"/>
          <p:cNvSpPr/>
          <p:nvPr/>
        </p:nvSpPr>
        <p:spPr>
          <a:xfrm>
            <a:off x="932075" y="458563"/>
            <a:ext cx="7279858" cy="277354"/>
          </a:xfrm>
          <a:prstGeom prst="rect">
            <a:avLst/>
          </a:prstGeom>
        </p:spPr>
        <p:txBody>
          <a:bodyPr>
            <a:prstTxWarp prst="textPlain"/>
          </a:bodyPr>
          <a:lstStyle/>
          <a:p>
            <a:pPr lvl="0" algn="ctr"/>
            <a:r>
              <a:rPr b="1" i="1">
                <a:ln>
                  <a:noFill/>
                </a:ln>
                <a:solidFill>
                  <a:srgbClr val="6FA8DC"/>
                </a:solidFill>
                <a:latin typeface="Barlow Semi Condensed"/>
              </a:rPr>
              <a:t>EXTRA CREDIT DEADLINE WEDNESDAY, NOVEMBER 10th</a:t>
            </a:r>
          </a:p>
        </p:txBody>
      </p:sp>
      <p:sp>
        <p:nvSpPr>
          <p:cNvPr id="102" name="Google Shape;102;p17"/>
          <p:cNvSpPr/>
          <p:nvPr/>
        </p:nvSpPr>
        <p:spPr>
          <a:xfrm>
            <a:off x="413600" y="1463313"/>
            <a:ext cx="8316798" cy="618425"/>
          </a:xfrm>
          <a:prstGeom prst="rect">
            <a:avLst/>
          </a:prstGeom>
        </p:spPr>
        <p:txBody>
          <a:bodyPr>
            <a:prstTxWarp prst="textPlain"/>
          </a:bodyPr>
          <a:lstStyle/>
          <a:p>
            <a:pPr lvl="0" algn="ctr"/>
            <a:r>
              <a:rPr b="1" i="1">
                <a:ln cap="flat" cmpd="sng" w="28575">
                  <a:solidFill>
                    <a:schemeClr val="dk1"/>
                  </a:solidFill>
                  <a:prstDash val="solid"/>
                  <a:round/>
                  <a:headEnd len="sm" w="sm" type="none"/>
                  <a:tailEnd len="sm" w="sm" type="none"/>
                </a:ln>
                <a:solidFill>
                  <a:srgbClr val="FF0000"/>
                </a:solidFill>
                <a:latin typeface="Barlow Semi Condensed"/>
              </a:rPr>
              <a:t>UNLIMITED SUBMISSIONS</a:t>
            </a:r>
          </a:p>
        </p:txBody>
      </p:sp>
      <p:pic>
        <p:nvPicPr>
          <p:cNvPr id="103" name="Google Shape;103;p17"/>
          <p:cNvPicPr preferRelativeResize="0"/>
          <p:nvPr/>
        </p:nvPicPr>
        <p:blipFill>
          <a:blip r:embed="rId3">
            <a:alphaModFix/>
          </a:blip>
          <a:stretch>
            <a:fillRect/>
          </a:stretch>
        </p:blipFill>
        <p:spPr>
          <a:xfrm>
            <a:off x="2996162" y="2809146"/>
            <a:ext cx="3151675" cy="1772017"/>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022" name="Shape 1022"/>
        <p:cNvGrpSpPr/>
        <p:nvPr/>
      </p:nvGrpSpPr>
      <p:grpSpPr>
        <a:xfrm>
          <a:off x="0" y="0"/>
          <a:ext cx="0" cy="0"/>
          <a:chOff x="0" y="0"/>
          <a:chExt cx="0" cy="0"/>
        </a:xfrm>
      </p:grpSpPr>
      <p:sp>
        <p:nvSpPr>
          <p:cNvPr id="1023" name="Google Shape;1023;p62"/>
          <p:cNvSpPr/>
          <p:nvPr/>
        </p:nvSpPr>
        <p:spPr>
          <a:xfrm>
            <a:off x="370900" y="276425"/>
            <a:ext cx="1969200" cy="411300"/>
          </a:xfrm>
          <a:prstGeom prst="parallelogram">
            <a:avLst>
              <a:gd fmla="val 11476" name="adj"/>
            </a:avLst>
          </a:prstGeom>
          <a:solidFill>
            <a:srgbClr val="A2C4C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024" name="Google Shape;1024;p62"/>
          <p:cNvSpPr/>
          <p:nvPr/>
        </p:nvSpPr>
        <p:spPr>
          <a:xfrm>
            <a:off x="2218726" y="197225"/>
            <a:ext cx="371940" cy="575406"/>
          </a:xfrm>
          <a:prstGeom prst="rect">
            <a:avLst/>
          </a:prstGeom>
        </p:spPr>
        <p:txBody>
          <a:bodyPr>
            <a:prstTxWarp prst="textPlain"/>
          </a:bodyPr>
          <a:lstStyle/>
          <a:p>
            <a:pPr lvl="0" algn="ctr"/>
            <a:r>
              <a:rPr b="1" i="1">
                <a:ln cap="flat" cmpd="sng" w="19050">
                  <a:solidFill>
                    <a:srgbClr val="45818E"/>
                  </a:solidFill>
                  <a:prstDash val="solid"/>
                  <a:round/>
                  <a:headEnd len="sm" w="sm" type="none"/>
                  <a:tailEnd len="sm" w="sm" type="none"/>
                </a:ln>
                <a:noFill/>
                <a:latin typeface="Barlow Semi Condensed"/>
              </a:rPr>
              <a:t>5</a:t>
            </a:r>
          </a:p>
        </p:txBody>
      </p:sp>
      <p:sp>
        <p:nvSpPr>
          <p:cNvPr id="1025" name="Google Shape;1025;p62"/>
          <p:cNvSpPr/>
          <p:nvPr/>
        </p:nvSpPr>
        <p:spPr>
          <a:xfrm>
            <a:off x="3780839" y="301350"/>
            <a:ext cx="1582323"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OUTPUT</a:t>
            </a:r>
          </a:p>
        </p:txBody>
      </p:sp>
      <p:sp>
        <p:nvSpPr>
          <p:cNvPr id="1026" name="Google Shape;1026;p62"/>
          <p:cNvSpPr/>
          <p:nvPr/>
        </p:nvSpPr>
        <p:spPr>
          <a:xfrm>
            <a:off x="3192003" y="3718850"/>
            <a:ext cx="27600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output.put(</a:t>
            </a:r>
            <a:r>
              <a:rPr b="1" lang="en">
                <a:solidFill>
                  <a:srgbClr val="134F5C"/>
                </a:solidFill>
                <a:latin typeface="Roboto Mono"/>
                <a:ea typeface="Roboto Mono"/>
                <a:cs typeface="Roboto Mono"/>
                <a:sym typeface="Roboto Mono"/>
              </a:rPr>
              <a:t>‘a’</a:t>
            </a:r>
            <a:r>
              <a:rPr lang="en">
                <a:latin typeface="Roboto Mono"/>
                <a:ea typeface="Roboto Mono"/>
                <a:cs typeface="Roboto Mono"/>
                <a:sym typeface="Roboto Mono"/>
              </a:rPr>
              <a:t>);</a:t>
            </a:r>
            <a:endParaRPr>
              <a:latin typeface="Roboto Mono"/>
              <a:ea typeface="Roboto Mono"/>
              <a:cs typeface="Roboto Mono"/>
              <a:sym typeface="Roboto Mono"/>
            </a:endParaRPr>
          </a:p>
        </p:txBody>
      </p:sp>
      <p:sp>
        <p:nvSpPr>
          <p:cNvPr id="1027" name="Google Shape;1027;p62"/>
          <p:cNvSpPr/>
          <p:nvPr/>
        </p:nvSpPr>
        <p:spPr>
          <a:xfrm>
            <a:off x="3831307" y="1573207"/>
            <a:ext cx="1481385" cy="236630"/>
          </a:xfrm>
          <a:prstGeom prst="rect">
            <a:avLst/>
          </a:prstGeom>
        </p:spPr>
        <p:txBody>
          <a:bodyPr>
            <a:prstTxWarp prst="textPlain"/>
          </a:bodyPr>
          <a:lstStyle/>
          <a:p>
            <a:pPr lvl="0" algn="ctr"/>
            <a:r>
              <a:rPr b="1" i="1">
                <a:ln>
                  <a:noFill/>
                </a:ln>
                <a:solidFill>
                  <a:schemeClr val="dk1"/>
                </a:solidFill>
                <a:latin typeface="Barlow Semi Condensed"/>
              </a:rPr>
              <a:t>"ab ab cab"</a:t>
            </a:r>
          </a:p>
        </p:txBody>
      </p:sp>
      <p:sp>
        <p:nvSpPr>
          <p:cNvPr id="1028" name="Google Shape;1028;p62"/>
          <p:cNvSpPr/>
          <p:nvPr/>
        </p:nvSpPr>
        <p:spPr>
          <a:xfrm>
            <a:off x="4009163" y="1311863"/>
            <a:ext cx="1125684" cy="203488"/>
          </a:xfrm>
          <a:prstGeom prst="rect">
            <a:avLst/>
          </a:prstGeom>
        </p:spPr>
        <p:txBody>
          <a:bodyPr>
            <a:prstTxWarp prst="textPlain"/>
          </a:bodyPr>
          <a:lstStyle/>
          <a:p>
            <a:pPr lvl="0" algn="ctr"/>
            <a:r>
              <a:rPr b="1" i="1">
                <a:ln>
                  <a:noFill/>
                </a:ln>
                <a:solidFill>
                  <a:schemeClr val="dk1"/>
                </a:solidFill>
                <a:latin typeface="Barlow Semi Condensed"/>
              </a:rPr>
              <a:t>Output String</a:t>
            </a:r>
          </a:p>
        </p:txBody>
      </p:sp>
      <p:sp>
        <p:nvSpPr>
          <p:cNvPr id="1029" name="Google Shape;1029;p62"/>
          <p:cNvSpPr/>
          <p:nvPr/>
        </p:nvSpPr>
        <p:spPr>
          <a:xfrm>
            <a:off x="3117126" y="2377138"/>
            <a:ext cx="2909763"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PUT ALL CHARACTERS</a:t>
            </a:r>
          </a:p>
        </p:txBody>
      </p:sp>
      <p:sp>
        <p:nvSpPr>
          <p:cNvPr id="1030" name="Google Shape;1030;p62"/>
          <p:cNvSpPr/>
          <p:nvPr/>
        </p:nvSpPr>
        <p:spPr>
          <a:xfrm>
            <a:off x="2880326" y="2666888"/>
            <a:ext cx="3383360"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FROM THE STRING RESULT</a:t>
            </a:r>
          </a:p>
        </p:txBody>
      </p:sp>
      <p:sp>
        <p:nvSpPr>
          <p:cNvPr id="1031" name="Google Shape;1031;p62"/>
          <p:cNvSpPr/>
          <p:nvPr/>
        </p:nvSpPr>
        <p:spPr>
          <a:xfrm>
            <a:off x="2994976" y="2957000"/>
            <a:ext cx="3154081"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TO THE OUTPUT STREAM</a:t>
            </a:r>
          </a:p>
        </p:txBody>
      </p:sp>
      <p:sp>
        <p:nvSpPr>
          <p:cNvPr id="1032" name="Google Shape;1032;p62"/>
          <p:cNvSpPr txBox="1"/>
          <p:nvPr/>
        </p:nvSpPr>
        <p:spPr>
          <a:xfrm>
            <a:off x="2207250" y="4178150"/>
            <a:ext cx="4729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t</a:t>
            </a:r>
            <a:r>
              <a:rPr b="1" i="1" lang="en">
                <a:solidFill>
                  <a:srgbClr val="6FA8DC"/>
                </a:solidFill>
                <a:latin typeface="Barlow Semi Condensed"/>
                <a:ea typeface="Barlow Semi Condensed"/>
                <a:cs typeface="Barlow Semi Condensed"/>
                <a:sym typeface="Barlow Semi Condensed"/>
              </a:rPr>
              <a:t>his function puts a character (1 byte) to the output stream</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036" name="Shape 1036"/>
        <p:cNvGrpSpPr/>
        <p:nvPr/>
      </p:nvGrpSpPr>
      <p:grpSpPr>
        <a:xfrm>
          <a:off x="0" y="0"/>
          <a:ext cx="0" cy="0"/>
          <a:chOff x="0" y="0"/>
          <a:chExt cx="0" cy="0"/>
        </a:xfrm>
      </p:grpSpPr>
      <p:sp>
        <p:nvSpPr>
          <p:cNvPr id="1037" name="Google Shape;1037;p63"/>
          <p:cNvSpPr/>
          <p:nvPr/>
        </p:nvSpPr>
        <p:spPr>
          <a:xfrm>
            <a:off x="3455188" y="2040725"/>
            <a:ext cx="1969200" cy="411300"/>
          </a:xfrm>
          <a:prstGeom prst="parallelogram">
            <a:avLst>
              <a:gd fmla="val 11476" name="adj"/>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dk1"/>
                </a:solidFill>
                <a:latin typeface="Barlow Semi Condensed"/>
                <a:ea typeface="Barlow Semi Condensed"/>
                <a:cs typeface="Barlow Semi Condensed"/>
                <a:sym typeface="Barlow Semi Condensed"/>
              </a:rPr>
              <a:t>MILESTONE</a:t>
            </a:r>
            <a:endParaRPr b="1" i="1" sz="2400">
              <a:solidFill>
                <a:schemeClr val="dk1"/>
              </a:solidFill>
              <a:latin typeface="Barlow Semi Condensed"/>
              <a:ea typeface="Barlow Semi Condensed"/>
              <a:cs typeface="Barlow Semi Condensed"/>
              <a:sym typeface="Barlow Semi Condensed"/>
            </a:endParaRPr>
          </a:p>
        </p:txBody>
      </p:sp>
      <p:sp>
        <p:nvSpPr>
          <p:cNvPr id="1038" name="Google Shape;1038;p63"/>
          <p:cNvSpPr/>
          <p:nvPr/>
        </p:nvSpPr>
        <p:spPr>
          <a:xfrm>
            <a:off x="5303013" y="1961525"/>
            <a:ext cx="357290" cy="581917"/>
          </a:xfrm>
          <a:prstGeom prst="rect">
            <a:avLst/>
          </a:prstGeom>
        </p:spPr>
        <p:txBody>
          <a:bodyPr>
            <a:prstTxWarp prst="textPlain"/>
          </a:bodyPr>
          <a:lstStyle/>
          <a:p>
            <a:pPr lvl="0" algn="ctr"/>
            <a:r>
              <a:rPr b="1" i="1">
                <a:ln cap="flat" cmpd="sng" w="19050">
                  <a:solidFill>
                    <a:srgbClr val="3C78D8"/>
                  </a:solidFill>
                  <a:prstDash val="solid"/>
                  <a:round/>
                  <a:headEnd len="sm" w="sm" type="none"/>
                  <a:tailEnd len="sm" w="sm" type="none"/>
                </a:ln>
                <a:noFill/>
                <a:latin typeface="Barlow Semi Condensed"/>
              </a:rPr>
              <a:t>6</a:t>
            </a:r>
          </a:p>
        </p:txBody>
      </p:sp>
      <p:sp>
        <p:nvSpPr>
          <p:cNvPr id="1039" name="Google Shape;1039;p63"/>
          <p:cNvSpPr/>
          <p:nvPr/>
        </p:nvSpPr>
        <p:spPr>
          <a:xfrm>
            <a:off x="2718150" y="2743450"/>
            <a:ext cx="3707699" cy="435743"/>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FREE THE TREE</a:t>
            </a: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043" name="Shape 1043"/>
        <p:cNvGrpSpPr/>
        <p:nvPr/>
      </p:nvGrpSpPr>
      <p:grpSpPr>
        <a:xfrm>
          <a:off x="0" y="0"/>
          <a:ext cx="0" cy="0"/>
          <a:chOff x="0" y="0"/>
          <a:chExt cx="0" cy="0"/>
        </a:xfrm>
      </p:grpSpPr>
      <p:sp>
        <p:nvSpPr>
          <p:cNvPr id="1044" name="Google Shape;1044;p64"/>
          <p:cNvSpPr/>
          <p:nvPr/>
        </p:nvSpPr>
        <p:spPr>
          <a:xfrm>
            <a:off x="370900" y="276425"/>
            <a:ext cx="1969200" cy="411300"/>
          </a:xfrm>
          <a:prstGeom prst="parallelogram">
            <a:avLst>
              <a:gd fmla="val 11476" name="adj"/>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045" name="Google Shape;1045;p64"/>
          <p:cNvSpPr/>
          <p:nvPr/>
        </p:nvSpPr>
        <p:spPr>
          <a:xfrm>
            <a:off x="2218726" y="197225"/>
            <a:ext cx="357290" cy="581917"/>
          </a:xfrm>
          <a:prstGeom prst="rect">
            <a:avLst/>
          </a:prstGeom>
        </p:spPr>
        <p:txBody>
          <a:bodyPr>
            <a:prstTxWarp prst="textPlain"/>
          </a:bodyPr>
          <a:lstStyle/>
          <a:p>
            <a:pPr lvl="0" algn="ctr"/>
            <a:r>
              <a:rPr b="1" i="1">
                <a:ln cap="flat" cmpd="sng" w="19050">
                  <a:solidFill>
                    <a:srgbClr val="3C78D8"/>
                  </a:solidFill>
                  <a:prstDash val="solid"/>
                  <a:round/>
                  <a:headEnd len="sm" w="sm" type="none"/>
                  <a:tailEnd len="sm" w="sm" type="none"/>
                </a:ln>
                <a:noFill/>
                <a:latin typeface="Barlow Semi Condensed"/>
              </a:rPr>
              <a:t>6</a:t>
            </a:r>
          </a:p>
        </p:txBody>
      </p:sp>
      <p:sp>
        <p:nvSpPr>
          <p:cNvPr id="1046" name="Google Shape;1046;p64"/>
          <p:cNvSpPr/>
          <p:nvPr/>
        </p:nvSpPr>
        <p:spPr>
          <a:xfrm>
            <a:off x="3103589" y="301350"/>
            <a:ext cx="2936799"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"DESTRUCTOR"</a:t>
            </a:r>
          </a:p>
        </p:txBody>
      </p:sp>
      <p:sp>
        <p:nvSpPr>
          <p:cNvPr id="1047" name="Google Shape;1047;p64"/>
          <p:cNvSpPr/>
          <p:nvPr/>
        </p:nvSpPr>
        <p:spPr>
          <a:xfrm>
            <a:off x="2916139" y="2668063"/>
            <a:ext cx="3325205"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DELETING A BINARY TREE</a:t>
            </a:r>
          </a:p>
        </p:txBody>
      </p:sp>
      <p:sp>
        <p:nvSpPr>
          <p:cNvPr id="1048" name="Google Shape;1048;p64"/>
          <p:cNvSpPr/>
          <p:nvPr/>
        </p:nvSpPr>
        <p:spPr>
          <a:xfrm>
            <a:off x="2439201" y="2975313"/>
            <a:ext cx="4279083"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REVIEW PROJECT 5 MILESTONE 4</a:t>
            </a:r>
          </a:p>
        </p:txBody>
      </p:sp>
      <p:sp>
        <p:nvSpPr>
          <p:cNvPr id="1049" name="Google Shape;1049;p64"/>
          <p:cNvSpPr/>
          <p:nvPr/>
        </p:nvSpPr>
        <p:spPr>
          <a:xfrm>
            <a:off x="2978464" y="3527463"/>
            <a:ext cx="3200539"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POST-ORDER RECURSION</a:t>
            </a:r>
          </a:p>
        </p:txBody>
      </p:sp>
      <p:sp>
        <p:nvSpPr>
          <p:cNvPr id="1050" name="Google Shape;1050;p64"/>
          <p:cNvSpPr txBox="1"/>
          <p:nvPr/>
        </p:nvSpPr>
        <p:spPr>
          <a:xfrm>
            <a:off x="3048150" y="1064100"/>
            <a:ext cx="3061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action="ppaction://hlinksldjump" r:id="rId3"/>
              </a:rPr>
              <a:t>Milestone 2 Encoding Tree</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054" name="Shape 1054"/>
        <p:cNvGrpSpPr/>
        <p:nvPr/>
      </p:nvGrpSpPr>
      <p:grpSpPr>
        <a:xfrm>
          <a:off x="0" y="0"/>
          <a:ext cx="0" cy="0"/>
          <a:chOff x="0" y="0"/>
          <a:chExt cx="0" cy="0"/>
        </a:xfrm>
      </p:grpSpPr>
      <p:sp>
        <p:nvSpPr>
          <p:cNvPr id="1055" name="Google Shape;1055;p65"/>
          <p:cNvSpPr/>
          <p:nvPr/>
        </p:nvSpPr>
        <p:spPr>
          <a:xfrm>
            <a:off x="3455188" y="2040725"/>
            <a:ext cx="1969200" cy="411300"/>
          </a:xfrm>
          <a:prstGeom prst="parallelogram">
            <a:avLst>
              <a:gd fmla="val 11476" name="adj"/>
            </a:avLst>
          </a:prstGeom>
          <a:solidFill>
            <a:srgbClr val="B4A7D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dk1"/>
                </a:solidFill>
                <a:latin typeface="Barlow Semi Condensed"/>
                <a:ea typeface="Barlow Semi Condensed"/>
                <a:cs typeface="Barlow Semi Condensed"/>
                <a:sym typeface="Barlow Semi Condensed"/>
              </a:rPr>
              <a:t>MILESTONE</a:t>
            </a:r>
            <a:endParaRPr b="1" i="1" sz="2400">
              <a:solidFill>
                <a:schemeClr val="dk1"/>
              </a:solidFill>
              <a:latin typeface="Barlow Semi Condensed"/>
              <a:ea typeface="Barlow Semi Condensed"/>
              <a:cs typeface="Barlow Semi Condensed"/>
              <a:sym typeface="Barlow Semi Condensed"/>
            </a:endParaRPr>
          </a:p>
        </p:txBody>
      </p:sp>
      <p:sp>
        <p:nvSpPr>
          <p:cNvPr id="1056" name="Google Shape;1056;p65"/>
          <p:cNvSpPr/>
          <p:nvPr/>
        </p:nvSpPr>
        <p:spPr>
          <a:xfrm>
            <a:off x="5303013" y="1961525"/>
            <a:ext cx="349965" cy="569709"/>
          </a:xfrm>
          <a:prstGeom prst="rect">
            <a:avLst/>
          </a:prstGeom>
        </p:spPr>
        <p:txBody>
          <a:bodyPr>
            <a:prstTxWarp prst="textPlain"/>
          </a:bodyPr>
          <a:lstStyle/>
          <a:p>
            <a:pPr lvl="0" algn="ctr"/>
            <a:r>
              <a:rPr b="1" i="1">
                <a:ln cap="flat" cmpd="sng" w="19050">
                  <a:solidFill>
                    <a:srgbClr val="674EA7"/>
                  </a:solidFill>
                  <a:prstDash val="solid"/>
                  <a:round/>
                  <a:headEnd len="sm" w="sm" type="none"/>
                  <a:tailEnd len="sm" w="sm" type="none"/>
                </a:ln>
                <a:noFill/>
                <a:latin typeface="Barlow Semi Condensed"/>
              </a:rPr>
              <a:t>7</a:t>
            </a:r>
          </a:p>
        </p:txBody>
      </p:sp>
      <p:sp>
        <p:nvSpPr>
          <p:cNvPr id="1057" name="Google Shape;1057;p65"/>
          <p:cNvSpPr/>
          <p:nvPr/>
        </p:nvSpPr>
        <p:spPr>
          <a:xfrm>
            <a:off x="3140613" y="2743450"/>
            <a:ext cx="2598378" cy="44632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COMPRESS</a:t>
            </a: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061" name="Shape 1061"/>
        <p:cNvGrpSpPr/>
        <p:nvPr/>
      </p:nvGrpSpPr>
      <p:grpSpPr>
        <a:xfrm>
          <a:off x="0" y="0"/>
          <a:ext cx="0" cy="0"/>
          <a:chOff x="0" y="0"/>
          <a:chExt cx="0" cy="0"/>
        </a:xfrm>
      </p:grpSpPr>
      <p:sp>
        <p:nvSpPr>
          <p:cNvPr id="1062" name="Google Shape;1062;p66"/>
          <p:cNvSpPr/>
          <p:nvPr/>
        </p:nvSpPr>
        <p:spPr>
          <a:xfrm>
            <a:off x="370900" y="276425"/>
            <a:ext cx="1969200" cy="411300"/>
          </a:xfrm>
          <a:prstGeom prst="parallelogram">
            <a:avLst>
              <a:gd fmla="val 11476" name="adj"/>
            </a:avLst>
          </a:prstGeom>
          <a:solidFill>
            <a:srgbClr val="B4A7D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063" name="Google Shape;1063;p66"/>
          <p:cNvSpPr/>
          <p:nvPr/>
        </p:nvSpPr>
        <p:spPr>
          <a:xfrm>
            <a:off x="2218726" y="197225"/>
            <a:ext cx="349965" cy="569709"/>
          </a:xfrm>
          <a:prstGeom prst="rect">
            <a:avLst/>
          </a:prstGeom>
        </p:spPr>
        <p:txBody>
          <a:bodyPr>
            <a:prstTxWarp prst="textPlain"/>
          </a:bodyPr>
          <a:lstStyle/>
          <a:p>
            <a:pPr lvl="0" algn="ctr"/>
            <a:r>
              <a:rPr b="1" i="1">
                <a:ln cap="flat" cmpd="sng" w="19050">
                  <a:solidFill>
                    <a:srgbClr val="674EA7"/>
                  </a:solidFill>
                  <a:prstDash val="solid"/>
                  <a:round/>
                  <a:headEnd len="sm" w="sm" type="none"/>
                  <a:tailEnd len="sm" w="sm" type="none"/>
                </a:ln>
                <a:noFill/>
                <a:latin typeface="Barlow Semi Condensed"/>
              </a:rPr>
              <a:t>7</a:t>
            </a:r>
          </a:p>
        </p:txBody>
      </p:sp>
      <p:sp>
        <p:nvSpPr>
          <p:cNvPr id="1064" name="Google Shape;1064;p66"/>
          <p:cNvSpPr/>
          <p:nvPr/>
        </p:nvSpPr>
        <p:spPr>
          <a:xfrm>
            <a:off x="3519964" y="301363"/>
            <a:ext cx="2104051"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COMPRESS</a:t>
            </a:r>
          </a:p>
        </p:txBody>
      </p:sp>
      <p:sp>
        <p:nvSpPr>
          <p:cNvPr id="1065" name="Google Shape;1065;p66"/>
          <p:cNvSpPr/>
          <p:nvPr/>
        </p:nvSpPr>
        <p:spPr>
          <a:xfrm>
            <a:off x="2983751" y="766913"/>
            <a:ext cx="3176474"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ONLY GIVEN A FILENAME</a:t>
            </a:r>
          </a:p>
        </p:txBody>
      </p:sp>
      <p:sp>
        <p:nvSpPr>
          <p:cNvPr id="1066" name="Google Shape;1066;p66"/>
          <p:cNvSpPr/>
          <p:nvPr/>
        </p:nvSpPr>
        <p:spPr>
          <a:xfrm>
            <a:off x="2842200" y="1200350"/>
            <a:ext cx="34719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belgian_waffle</a:t>
            </a:r>
            <a:r>
              <a:rPr b="1" lang="en">
                <a:highlight>
                  <a:srgbClr val="D9D2E9"/>
                </a:highlight>
                <a:latin typeface="Roboto Mono"/>
                <a:ea typeface="Roboto Mono"/>
                <a:cs typeface="Roboto Mono"/>
                <a:sym typeface="Roboto Mono"/>
              </a:rPr>
              <a:t>.txt</a:t>
            </a:r>
            <a:endParaRPr b="1">
              <a:highlight>
                <a:srgbClr val="D9D2E9"/>
              </a:highlight>
              <a:latin typeface="Roboto Mono"/>
              <a:ea typeface="Roboto Mono"/>
              <a:cs typeface="Roboto Mono"/>
              <a:sym typeface="Roboto Mono"/>
            </a:endParaRPr>
          </a:p>
        </p:txBody>
      </p:sp>
      <p:sp>
        <p:nvSpPr>
          <p:cNvPr id="1067" name="Google Shape;1067;p66"/>
          <p:cNvSpPr/>
          <p:nvPr/>
        </p:nvSpPr>
        <p:spPr>
          <a:xfrm>
            <a:off x="3478426" y="2621488"/>
            <a:ext cx="2174802" cy="269397"/>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FREQUENCY MAP</a:t>
            </a:r>
          </a:p>
        </p:txBody>
      </p:sp>
      <p:sp>
        <p:nvSpPr>
          <p:cNvPr id="1068" name="Google Shape;1068;p66"/>
          <p:cNvSpPr/>
          <p:nvPr/>
        </p:nvSpPr>
        <p:spPr>
          <a:xfrm>
            <a:off x="3528064" y="2931125"/>
            <a:ext cx="2075537"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ENCODING TREE</a:t>
            </a:r>
          </a:p>
        </p:txBody>
      </p:sp>
      <p:sp>
        <p:nvSpPr>
          <p:cNvPr id="1069" name="Google Shape;1069;p66"/>
          <p:cNvSpPr/>
          <p:nvPr/>
        </p:nvSpPr>
        <p:spPr>
          <a:xfrm>
            <a:off x="3587901" y="3248750"/>
            <a:ext cx="1955885"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ENCODING MAP</a:t>
            </a:r>
          </a:p>
        </p:txBody>
      </p:sp>
      <p:sp>
        <p:nvSpPr>
          <p:cNvPr id="1070" name="Google Shape;1070;p66"/>
          <p:cNvSpPr txBox="1"/>
          <p:nvPr/>
        </p:nvSpPr>
        <p:spPr>
          <a:xfrm>
            <a:off x="3363288" y="2197188"/>
            <a:ext cx="2417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c</a:t>
            </a:r>
            <a:r>
              <a:rPr b="1" i="1" lang="en">
                <a:solidFill>
                  <a:srgbClr val="6FA8DC"/>
                </a:solidFill>
                <a:latin typeface="Barlow Semi Condensed"/>
                <a:ea typeface="Barlow Semi Condensed"/>
                <a:cs typeface="Barlow Semi Condensed"/>
                <a:sym typeface="Barlow Semi Condensed"/>
              </a:rPr>
              <a:t>reate these, in this order</a:t>
            </a:r>
            <a:endParaRPr b="1" i="1">
              <a:solidFill>
                <a:srgbClr val="6FA8DC"/>
              </a:solidFill>
              <a:latin typeface="Barlow Semi Condensed"/>
              <a:ea typeface="Barlow Semi Condensed"/>
              <a:cs typeface="Barlow Semi Condensed"/>
              <a:sym typeface="Barlow Semi Condensed"/>
            </a:endParaRPr>
          </a:p>
        </p:txBody>
      </p:sp>
      <p:sp>
        <p:nvSpPr>
          <p:cNvPr id="1071" name="Google Shape;1071;p66"/>
          <p:cNvSpPr txBox="1"/>
          <p:nvPr/>
        </p:nvSpPr>
        <p:spPr>
          <a:xfrm>
            <a:off x="2609838" y="3764575"/>
            <a:ext cx="39243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Syntax will be tricky, pay careful attention to the function parameters. What types do they accept? </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075" name="Shape 1075"/>
        <p:cNvGrpSpPr/>
        <p:nvPr/>
      </p:nvGrpSpPr>
      <p:grpSpPr>
        <a:xfrm>
          <a:off x="0" y="0"/>
          <a:ext cx="0" cy="0"/>
          <a:chOff x="0" y="0"/>
          <a:chExt cx="0" cy="0"/>
        </a:xfrm>
      </p:grpSpPr>
      <p:sp>
        <p:nvSpPr>
          <p:cNvPr id="1076" name="Google Shape;1076;p67"/>
          <p:cNvSpPr/>
          <p:nvPr/>
        </p:nvSpPr>
        <p:spPr>
          <a:xfrm>
            <a:off x="370900" y="276425"/>
            <a:ext cx="1969200" cy="411300"/>
          </a:xfrm>
          <a:prstGeom prst="parallelogram">
            <a:avLst>
              <a:gd fmla="val 11476" name="adj"/>
            </a:avLst>
          </a:prstGeom>
          <a:solidFill>
            <a:srgbClr val="B4A7D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077" name="Google Shape;1077;p67"/>
          <p:cNvSpPr/>
          <p:nvPr/>
        </p:nvSpPr>
        <p:spPr>
          <a:xfrm>
            <a:off x="2218726" y="197225"/>
            <a:ext cx="349965" cy="569709"/>
          </a:xfrm>
          <a:prstGeom prst="rect">
            <a:avLst/>
          </a:prstGeom>
        </p:spPr>
        <p:txBody>
          <a:bodyPr>
            <a:prstTxWarp prst="textPlain"/>
          </a:bodyPr>
          <a:lstStyle/>
          <a:p>
            <a:pPr lvl="0" algn="ctr"/>
            <a:r>
              <a:rPr b="1" i="1">
                <a:ln cap="flat" cmpd="sng" w="19050">
                  <a:solidFill>
                    <a:srgbClr val="674EA7"/>
                  </a:solidFill>
                  <a:prstDash val="solid"/>
                  <a:round/>
                  <a:headEnd len="sm" w="sm" type="none"/>
                  <a:tailEnd len="sm" w="sm" type="none"/>
                </a:ln>
                <a:noFill/>
                <a:latin typeface="Barlow Semi Condensed"/>
              </a:rPr>
              <a:t>7</a:t>
            </a:r>
          </a:p>
        </p:txBody>
      </p:sp>
      <p:sp>
        <p:nvSpPr>
          <p:cNvPr id="1078" name="Google Shape;1078;p67"/>
          <p:cNvSpPr/>
          <p:nvPr/>
        </p:nvSpPr>
        <p:spPr>
          <a:xfrm>
            <a:off x="3312389" y="301363"/>
            <a:ext cx="2531515"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OUTPUT FILE</a:t>
            </a:r>
          </a:p>
        </p:txBody>
      </p:sp>
      <p:sp>
        <p:nvSpPr>
          <p:cNvPr id="1079" name="Google Shape;1079;p67"/>
          <p:cNvSpPr/>
          <p:nvPr/>
        </p:nvSpPr>
        <p:spPr>
          <a:xfrm>
            <a:off x="2983751" y="766913"/>
            <a:ext cx="3176474"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ONLY GIVEN A FILENAME</a:t>
            </a:r>
          </a:p>
        </p:txBody>
      </p:sp>
      <p:sp>
        <p:nvSpPr>
          <p:cNvPr id="1080" name="Google Shape;1080;p67"/>
          <p:cNvSpPr/>
          <p:nvPr/>
        </p:nvSpPr>
        <p:spPr>
          <a:xfrm>
            <a:off x="2842200" y="1200350"/>
            <a:ext cx="34719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belgian_waffle</a:t>
            </a:r>
            <a:r>
              <a:rPr b="1" lang="en">
                <a:highlight>
                  <a:srgbClr val="D9D2E9"/>
                </a:highlight>
                <a:latin typeface="Roboto Mono"/>
                <a:ea typeface="Roboto Mono"/>
                <a:cs typeface="Roboto Mono"/>
                <a:sym typeface="Roboto Mono"/>
              </a:rPr>
              <a:t>.txt</a:t>
            </a:r>
            <a:endParaRPr b="1">
              <a:highlight>
                <a:srgbClr val="D9D2E9"/>
              </a:highlight>
              <a:latin typeface="Roboto Mono"/>
              <a:ea typeface="Roboto Mono"/>
              <a:cs typeface="Roboto Mono"/>
              <a:sym typeface="Roboto Mono"/>
            </a:endParaRPr>
          </a:p>
        </p:txBody>
      </p:sp>
      <p:sp>
        <p:nvSpPr>
          <p:cNvPr id="1081" name="Google Shape;1081;p67"/>
          <p:cNvSpPr txBox="1"/>
          <p:nvPr/>
        </p:nvSpPr>
        <p:spPr>
          <a:xfrm>
            <a:off x="3363288" y="1853413"/>
            <a:ext cx="2417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p</a:t>
            </a:r>
            <a:r>
              <a:rPr b="1" i="1" lang="en">
                <a:solidFill>
                  <a:srgbClr val="6FA8DC"/>
                </a:solidFill>
                <a:latin typeface="Barlow Semi Condensed"/>
                <a:ea typeface="Barlow Semi Condensed"/>
                <a:cs typeface="Barlow Semi Condensed"/>
                <a:sym typeface="Barlow Semi Condensed"/>
              </a:rPr>
              <a:t>repare an output bit stream to a new .huf file you will create</a:t>
            </a:r>
            <a:endParaRPr b="1" i="1">
              <a:solidFill>
                <a:srgbClr val="6FA8DC"/>
              </a:solidFill>
              <a:latin typeface="Barlow Semi Condensed"/>
              <a:ea typeface="Barlow Semi Condensed"/>
              <a:cs typeface="Barlow Semi Condensed"/>
              <a:sym typeface="Barlow Semi Condensed"/>
            </a:endParaRPr>
          </a:p>
        </p:txBody>
      </p:sp>
      <p:sp>
        <p:nvSpPr>
          <p:cNvPr id="1082" name="Google Shape;1082;p67"/>
          <p:cNvSpPr/>
          <p:nvPr/>
        </p:nvSpPr>
        <p:spPr>
          <a:xfrm>
            <a:off x="1737149" y="2469025"/>
            <a:ext cx="56820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o</a:t>
            </a:r>
            <a:r>
              <a:rPr lang="en">
                <a:latin typeface="Roboto Mono"/>
                <a:ea typeface="Roboto Mono"/>
                <a:cs typeface="Roboto Mono"/>
                <a:sym typeface="Roboto Mono"/>
              </a:rPr>
              <a:t>fbitstream output(</a:t>
            </a:r>
            <a:r>
              <a:rPr b="1" lang="en">
                <a:solidFill>
                  <a:srgbClr val="351C75"/>
                </a:solidFill>
                <a:latin typeface="Roboto Mono"/>
                <a:ea typeface="Roboto Mono"/>
                <a:cs typeface="Roboto Mono"/>
                <a:sym typeface="Roboto Mono"/>
              </a:rPr>
              <a:t>“belgian_waffle.txt</a:t>
            </a:r>
            <a:r>
              <a:rPr b="1" lang="en">
                <a:solidFill>
                  <a:srgbClr val="351C75"/>
                </a:solidFill>
                <a:highlight>
                  <a:srgbClr val="D9D2E9"/>
                </a:highlight>
                <a:latin typeface="Roboto Mono"/>
                <a:ea typeface="Roboto Mono"/>
                <a:cs typeface="Roboto Mono"/>
                <a:sym typeface="Roboto Mono"/>
              </a:rPr>
              <a:t>.huf</a:t>
            </a:r>
            <a:r>
              <a:rPr b="1" lang="en">
                <a:solidFill>
                  <a:srgbClr val="351C75"/>
                </a:solidFill>
                <a:latin typeface="Roboto Mono"/>
                <a:ea typeface="Roboto Mono"/>
                <a:cs typeface="Roboto Mono"/>
                <a:sym typeface="Roboto Mono"/>
              </a:rPr>
              <a:t>”</a:t>
            </a:r>
            <a:r>
              <a:rPr lang="en">
                <a:latin typeface="Roboto Mono"/>
                <a:ea typeface="Roboto Mono"/>
                <a:cs typeface="Roboto Mono"/>
                <a:sym typeface="Roboto Mono"/>
              </a:rPr>
              <a:t>);</a:t>
            </a:r>
            <a:endParaRPr b="1">
              <a:highlight>
                <a:srgbClr val="D9D2E9"/>
              </a:highlight>
              <a:latin typeface="Roboto Mono"/>
              <a:ea typeface="Roboto Mono"/>
              <a:cs typeface="Roboto Mono"/>
              <a:sym typeface="Roboto Mono"/>
            </a:endParaRPr>
          </a:p>
        </p:txBody>
      </p:sp>
      <p:sp>
        <p:nvSpPr>
          <p:cNvPr id="1083" name="Google Shape;1083;p67"/>
          <p:cNvSpPr txBox="1"/>
          <p:nvPr/>
        </p:nvSpPr>
        <p:spPr>
          <a:xfrm>
            <a:off x="3369438" y="3282438"/>
            <a:ext cx="2417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output your frequency map from before to the ofbitstream</a:t>
            </a:r>
            <a:endParaRPr b="1" i="1">
              <a:solidFill>
                <a:srgbClr val="6FA8DC"/>
              </a:solidFill>
              <a:latin typeface="Barlow Semi Condensed"/>
              <a:ea typeface="Barlow Semi Condensed"/>
              <a:cs typeface="Barlow Semi Condensed"/>
              <a:sym typeface="Barlow Semi Condensed"/>
            </a:endParaRPr>
          </a:p>
        </p:txBody>
      </p:sp>
      <p:sp>
        <p:nvSpPr>
          <p:cNvPr id="1084" name="Google Shape;1084;p67"/>
          <p:cNvSpPr/>
          <p:nvPr/>
        </p:nvSpPr>
        <p:spPr>
          <a:xfrm>
            <a:off x="2633400" y="3898050"/>
            <a:ext cx="38895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o</a:t>
            </a:r>
            <a:r>
              <a:rPr lang="en">
                <a:latin typeface="Roboto Mono"/>
                <a:ea typeface="Roboto Mono"/>
                <a:cs typeface="Roboto Mono"/>
                <a:sym typeface="Roboto Mono"/>
              </a:rPr>
              <a:t>utput &lt;&lt; frequencyMap;</a:t>
            </a:r>
            <a:endParaRPr b="1">
              <a:highlight>
                <a:srgbClr val="D9D2E9"/>
              </a:highlight>
              <a:latin typeface="Roboto Mono"/>
              <a:ea typeface="Roboto Mono"/>
              <a:cs typeface="Roboto Mono"/>
              <a:sym typeface="Roboto Mono"/>
            </a:endParaRPr>
          </a:p>
        </p:txBody>
      </p:sp>
      <p:sp>
        <p:nvSpPr>
          <p:cNvPr id="1085" name="Google Shape;1085;p67"/>
          <p:cNvSpPr txBox="1"/>
          <p:nvPr/>
        </p:nvSpPr>
        <p:spPr>
          <a:xfrm>
            <a:off x="2807856" y="4357350"/>
            <a:ext cx="3540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t</a:t>
            </a:r>
            <a:r>
              <a:rPr b="1" i="1" lang="en">
                <a:solidFill>
                  <a:srgbClr val="6FA8DC"/>
                </a:solidFill>
                <a:latin typeface="Barlow Semi Condensed"/>
                <a:ea typeface="Barlow Semi Condensed"/>
                <a:cs typeface="Barlow Semi Condensed"/>
                <a:sym typeface="Barlow Semi Condensed"/>
              </a:rPr>
              <a:t>his syntax should suffice</a:t>
            </a:r>
            <a:r>
              <a:rPr b="1" i="1" lang="en">
                <a:solidFill>
                  <a:srgbClr val="6FA8DC"/>
                </a:solidFill>
                <a:latin typeface="Barlow Semi Condensed"/>
                <a:ea typeface="Barlow Semi Condensed"/>
                <a:cs typeface="Barlow Semi Condensed"/>
                <a:sym typeface="Barlow Semi Condensed"/>
              </a:rPr>
              <a:t>...</a:t>
            </a:r>
            <a:r>
              <a:rPr b="1" i="1" lang="en">
                <a:solidFill>
                  <a:srgbClr val="6FA8DC"/>
                </a:solidFill>
                <a:latin typeface="Barlow Semi Condensed"/>
                <a:ea typeface="Barlow Semi Condensed"/>
                <a:cs typeface="Barlow Semi Condensed"/>
                <a:sym typeface="Barlow Semi Condensed"/>
              </a:rPr>
              <a:t> clean, right?</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089" name="Shape 1089"/>
        <p:cNvGrpSpPr/>
        <p:nvPr/>
      </p:nvGrpSpPr>
      <p:grpSpPr>
        <a:xfrm>
          <a:off x="0" y="0"/>
          <a:ext cx="0" cy="0"/>
          <a:chOff x="0" y="0"/>
          <a:chExt cx="0" cy="0"/>
        </a:xfrm>
      </p:grpSpPr>
      <p:sp>
        <p:nvSpPr>
          <p:cNvPr id="1090" name="Google Shape;1090;p68"/>
          <p:cNvSpPr/>
          <p:nvPr/>
        </p:nvSpPr>
        <p:spPr>
          <a:xfrm>
            <a:off x="370900" y="276425"/>
            <a:ext cx="1969200" cy="411300"/>
          </a:xfrm>
          <a:prstGeom prst="parallelogram">
            <a:avLst>
              <a:gd fmla="val 11476" name="adj"/>
            </a:avLst>
          </a:prstGeom>
          <a:solidFill>
            <a:srgbClr val="B4A7D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091" name="Google Shape;1091;p68"/>
          <p:cNvSpPr/>
          <p:nvPr/>
        </p:nvSpPr>
        <p:spPr>
          <a:xfrm>
            <a:off x="2218726" y="197225"/>
            <a:ext cx="349965" cy="569709"/>
          </a:xfrm>
          <a:prstGeom prst="rect">
            <a:avLst/>
          </a:prstGeom>
        </p:spPr>
        <p:txBody>
          <a:bodyPr>
            <a:prstTxWarp prst="textPlain"/>
          </a:bodyPr>
          <a:lstStyle/>
          <a:p>
            <a:pPr lvl="0" algn="ctr"/>
            <a:r>
              <a:rPr b="1" i="1">
                <a:ln cap="flat" cmpd="sng" w="19050">
                  <a:solidFill>
                    <a:srgbClr val="674EA7"/>
                  </a:solidFill>
                  <a:prstDash val="solid"/>
                  <a:round/>
                  <a:headEnd len="sm" w="sm" type="none"/>
                  <a:tailEnd len="sm" w="sm" type="none"/>
                </a:ln>
                <a:noFill/>
                <a:latin typeface="Barlow Semi Condensed"/>
              </a:rPr>
              <a:t>7</a:t>
            </a:r>
          </a:p>
        </p:txBody>
      </p:sp>
      <p:sp>
        <p:nvSpPr>
          <p:cNvPr id="1092" name="Google Shape;1092;p68"/>
          <p:cNvSpPr/>
          <p:nvPr/>
        </p:nvSpPr>
        <p:spPr>
          <a:xfrm>
            <a:off x="3784964" y="301350"/>
            <a:ext cx="1586355"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ENCODE</a:t>
            </a:r>
          </a:p>
        </p:txBody>
      </p:sp>
      <p:sp>
        <p:nvSpPr>
          <p:cNvPr id="1093" name="Google Shape;1093;p68"/>
          <p:cNvSpPr txBox="1"/>
          <p:nvPr/>
        </p:nvSpPr>
        <p:spPr>
          <a:xfrm>
            <a:off x="3363288" y="960388"/>
            <a:ext cx="2417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prepare an input stream from the original filename</a:t>
            </a:r>
            <a:endParaRPr b="1" i="1">
              <a:solidFill>
                <a:srgbClr val="6FA8DC"/>
              </a:solidFill>
              <a:latin typeface="Barlow Semi Condensed"/>
              <a:ea typeface="Barlow Semi Condensed"/>
              <a:cs typeface="Barlow Semi Condensed"/>
              <a:sym typeface="Barlow Semi Condensed"/>
            </a:endParaRPr>
          </a:p>
        </p:txBody>
      </p:sp>
      <p:sp>
        <p:nvSpPr>
          <p:cNvPr id="1094" name="Google Shape;1094;p68"/>
          <p:cNvSpPr/>
          <p:nvPr/>
        </p:nvSpPr>
        <p:spPr>
          <a:xfrm>
            <a:off x="2168250" y="1576000"/>
            <a:ext cx="48075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i</a:t>
            </a:r>
            <a:r>
              <a:rPr lang="en">
                <a:latin typeface="Roboto Mono"/>
                <a:ea typeface="Roboto Mono"/>
                <a:cs typeface="Roboto Mono"/>
                <a:sym typeface="Roboto Mono"/>
              </a:rPr>
              <a:t>fstream input</a:t>
            </a:r>
            <a:r>
              <a:rPr lang="en">
                <a:latin typeface="Roboto Mono"/>
                <a:ea typeface="Roboto Mono"/>
                <a:cs typeface="Roboto Mono"/>
                <a:sym typeface="Roboto Mono"/>
              </a:rPr>
              <a:t>(</a:t>
            </a:r>
            <a:r>
              <a:rPr b="1" lang="en">
                <a:solidFill>
                  <a:srgbClr val="351C75"/>
                </a:solidFill>
                <a:latin typeface="Roboto Mono"/>
                <a:ea typeface="Roboto Mono"/>
                <a:cs typeface="Roboto Mono"/>
                <a:sym typeface="Roboto Mono"/>
              </a:rPr>
              <a:t>“belgian_waffle.txt”</a:t>
            </a:r>
            <a:r>
              <a:rPr lang="en">
                <a:latin typeface="Roboto Mono"/>
                <a:ea typeface="Roboto Mono"/>
                <a:cs typeface="Roboto Mono"/>
                <a:sym typeface="Roboto Mono"/>
              </a:rPr>
              <a:t>);</a:t>
            </a:r>
            <a:endParaRPr b="1">
              <a:highlight>
                <a:srgbClr val="D9D2E9"/>
              </a:highlight>
              <a:latin typeface="Roboto Mono"/>
              <a:ea typeface="Roboto Mono"/>
              <a:cs typeface="Roboto Mono"/>
              <a:sym typeface="Roboto Mono"/>
            </a:endParaRPr>
          </a:p>
        </p:txBody>
      </p:sp>
      <p:sp>
        <p:nvSpPr>
          <p:cNvPr id="1095" name="Google Shape;1095;p68"/>
          <p:cNvSpPr txBox="1"/>
          <p:nvPr/>
        </p:nvSpPr>
        <p:spPr>
          <a:xfrm>
            <a:off x="1134894" y="2844375"/>
            <a:ext cx="6886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at this point, you should have:</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sz="1600">
                <a:solidFill>
                  <a:srgbClr val="3D85C6"/>
                </a:solidFill>
                <a:highlight>
                  <a:srgbClr val="9FC5E8"/>
                </a:highlight>
                <a:latin typeface="Barlow Semi Condensed"/>
                <a:ea typeface="Barlow Semi Condensed"/>
                <a:cs typeface="Barlow Semi Condensed"/>
                <a:sym typeface="Barlow Semi Condensed"/>
              </a:rPr>
              <a:t>i</a:t>
            </a:r>
            <a:r>
              <a:rPr b="1" i="1" lang="en" sz="1600">
                <a:solidFill>
                  <a:srgbClr val="3D85C6"/>
                </a:solidFill>
                <a:highlight>
                  <a:srgbClr val="9FC5E8"/>
                </a:highlight>
                <a:latin typeface="Barlow Semi Condensed"/>
                <a:ea typeface="Barlow Semi Condensed"/>
                <a:cs typeface="Barlow Semi Condensed"/>
                <a:sym typeface="Barlow Semi Condensed"/>
              </a:rPr>
              <a:t>nput stream</a:t>
            </a:r>
            <a:r>
              <a:rPr b="1" i="1" lang="en" sz="1600">
                <a:solidFill>
                  <a:srgbClr val="6FA8DC"/>
                </a:solidFill>
                <a:latin typeface="Barlow Semi Condensed"/>
                <a:ea typeface="Barlow Semi Condensed"/>
                <a:cs typeface="Barlow Semi Condensed"/>
                <a:sym typeface="Barlow Semi Condensed"/>
              </a:rPr>
              <a:t>, </a:t>
            </a:r>
            <a:r>
              <a:rPr b="1" i="1" lang="en" sz="1600">
                <a:solidFill>
                  <a:srgbClr val="3D85C6"/>
                </a:solidFill>
                <a:highlight>
                  <a:srgbClr val="9FC5E8"/>
                </a:highlight>
                <a:latin typeface="Barlow Semi Condensed"/>
                <a:ea typeface="Barlow Semi Condensed"/>
                <a:cs typeface="Barlow Semi Condensed"/>
                <a:sym typeface="Barlow Semi Condensed"/>
              </a:rPr>
              <a:t>output bit stream</a:t>
            </a:r>
            <a:r>
              <a:rPr b="1" i="1" lang="en" sz="1600">
                <a:solidFill>
                  <a:srgbClr val="6FA8DC"/>
                </a:solidFill>
                <a:latin typeface="Barlow Semi Condensed"/>
                <a:ea typeface="Barlow Semi Condensed"/>
                <a:cs typeface="Barlow Semi Condensed"/>
                <a:sym typeface="Barlow Semi Condensed"/>
              </a:rPr>
              <a:t>, </a:t>
            </a:r>
            <a:r>
              <a:rPr b="1" i="1" lang="en" sz="1600">
                <a:solidFill>
                  <a:srgbClr val="CC0000"/>
                </a:solidFill>
                <a:highlight>
                  <a:srgbClr val="F4CCCC"/>
                </a:highlight>
                <a:latin typeface="Barlow Semi Condensed"/>
                <a:ea typeface="Barlow Semi Condensed"/>
                <a:cs typeface="Barlow Semi Condensed"/>
                <a:sym typeface="Barlow Semi Condensed"/>
              </a:rPr>
              <a:t>frequency map</a:t>
            </a:r>
            <a:r>
              <a:rPr b="1" i="1" lang="en" sz="1600">
                <a:solidFill>
                  <a:srgbClr val="6FA8DC"/>
                </a:solidFill>
                <a:latin typeface="Barlow Semi Condensed"/>
                <a:ea typeface="Barlow Semi Condensed"/>
                <a:cs typeface="Barlow Semi Condensed"/>
                <a:sym typeface="Barlow Semi Condensed"/>
              </a:rPr>
              <a:t>, </a:t>
            </a:r>
            <a:r>
              <a:rPr b="1" i="1" lang="en" sz="1600">
                <a:solidFill>
                  <a:srgbClr val="E69138"/>
                </a:solidFill>
                <a:highlight>
                  <a:srgbClr val="FCE5CD"/>
                </a:highlight>
                <a:latin typeface="Barlow Semi Condensed"/>
                <a:ea typeface="Barlow Semi Condensed"/>
                <a:cs typeface="Barlow Semi Condensed"/>
                <a:sym typeface="Barlow Semi Condensed"/>
              </a:rPr>
              <a:t>encoding tree</a:t>
            </a:r>
            <a:r>
              <a:rPr b="1" i="1" lang="en" sz="1600">
                <a:solidFill>
                  <a:srgbClr val="6FA8DC"/>
                </a:solidFill>
                <a:latin typeface="Barlow Semi Condensed"/>
                <a:ea typeface="Barlow Semi Condensed"/>
                <a:cs typeface="Barlow Semi Condensed"/>
                <a:sym typeface="Barlow Semi Condensed"/>
              </a:rPr>
              <a:t>, </a:t>
            </a:r>
            <a:r>
              <a:rPr b="1" i="1" lang="en" sz="1600">
                <a:solidFill>
                  <a:srgbClr val="F1C232"/>
                </a:solidFill>
                <a:highlight>
                  <a:srgbClr val="FFF2CC"/>
                </a:highlight>
                <a:latin typeface="Barlow Semi Condensed"/>
                <a:ea typeface="Barlow Semi Condensed"/>
                <a:cs typeface="Barlow Semi Condensed"/>
                <a:sym typeface="Barlow Semi Condensed"/>
              </a:rPr>
              <a:t>encoding map</a:t>
            </a:r>
            <a:endParaRPr b="1" i="1" sz="1600">
              <a:solidFill>
                <a:srgbClr val="F1C232"/>
              </a:solidFill>
              <a:highlight>
                <a:srgbClr val="FFF2CC"/>
              </a:highlight>
              <a:latin typeface="Barlow Semi Condensed"/>
              <a:ea typeface="Barlow Semi Condensed"/>
              <a:cs typeface="Barlow Semi Condensed"/>
              <a:sym typeface="Barlow Semi Condensed"/>
            </a:endParaRPr>
          </a:p>
        </p:txBody>
      </p:sp>
      <p:sp>
        <p:nvSpPr>
          <p:cNvPr id="1096" name="Google Shape;1096;p68"/>
          <p:cNvSpPr/>
          <p:nvPr/>
        </p:nvSpPr>
        <p:spPr>
          <a:xfrm>
            <a:off x="2992426" y="3548263"/>
            <a:ext cx="3171461"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CALL ENCODE FUNCTION</a:t>
            </a:r>
          </a:p>
        </p:txBody>
      </p:sp>
      <p:sp>
        <p:nvSpPr>
          <p:cNvPr id="1097" name="Google Shape;1097;p68"/>
          <p:cNvSpPr/>
          <p:nvPr/>
        </p:nvSpPr>
        <p:spPr>
          <a:xfrm>
            <a:off x="2788539" y="3845325"/>
            <a:ext cx="3579216"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RETURN RESULTING STRING</a:t>
            </a:r>
          </a:p>
        </p:txBody>
      </p:sp>
      <p:sp>
        <p:nvSpPr>
          <p:cNvPr id="1098" name="Google Shape;1098;p68"/>
          <p:cNvSpPr txBox="1"/>
          <p:nvPr/>
        </p:nvSpPr>
        <p:spPr>
          <a:xfrm>
            <a:off x="1697849" y="4084650"/>
            <a:ext cx="5760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Syntax will be tricky, pay careful attention to the function parameters.</a:t>
            </a:r>
            <a:endParaRPr b="1" i="1">
              <a:solidFill>
                <a:srgbClr val="6FA8DC"/>
              </a:solidFill>
              <a:latin typeface="Barlow Semi Condensed"/>
              <a:ea typeface="Barlow Semi Condensed"/>
              <a:cs typeface="Barlow Semi Condensed"/>
              <a:sym typeface="Barlow Semi Condensed"/>
            </a:endParaRPr>
          </a:p>
        </p:txBody>
      </p:sp>
      <p:sp>
        <p:nvSpPr>
          <p:cNvPr id="1099" name="Google Shape;1099;p68"/>
          <p:cNvSpPr txBox="1"/>
          <p:nvPr/>
        </p:nvSpPr>
        <p:spPr>
          <a:xfrm>
            <a:off x="6954525" y="134325"/>
            <a:ext cx="20343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300">
                <a:solidFill>
                  <a:srgbClr val="CC0000"/>
                </a:solidFill>
                <a:highlight>
                  <a:srgbClr val="F4CCCC"/>
                </a:highlight>
                <a:latin typeface="Barlow Semi Condensed"/>
                <a:ea typeface="Barlow Semi Condensed"/>
                <a:cs typeface="Barlow Semi Condensed"/>
                <a:sym typeface="Barlow Semi Condensed"/>
              </a:rPr>
              <a:t>DON’T FORGET TO CALL freeTree() TO PASS VALGRIND TESTS</a:t>
            </a:r>
            <a:endParaRPr b="1" i="1" sz="1300">
              <a:solidFill>
                <a:srgbClr val="CC0000"/>
              </a:solidFill>
              <a:highlight>
                <a:srgbClr val="F4CCCC"/>
              </a:highlight>
              <a:latin typeface="Barlow Semi Condensed"/>
              <a:ea typeface="Barlow Semi Condensed"/>
              <a:cs typeface="Barlow Semi Condensed"/>
              <a:sym typeface="Barlow Semi Condense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AD1DC"/>
        </a:solidFill>
      </p:bgPr>
    </p:bg>
    <p:spTree>
      <p:nvGrpSpPr>
        <p:cNvPr id="1103" name="Shape 1103"/>
        <p:cNvGrpSpPr/>
        <p:nvPr/>
      </p:nvGrpSpPr>
      <p:grpSpPr>
        <a:xfrm>
          <a:off x="0" y="0"/>
          <a:ext cx="0" cy="0"/>
          <a:chOff x="0" y="0"/>
          <a:chExt cx="0" cy="0"/>
        </a:xfrm>
      </p:grpSpPr>
      <p:sp>
        <p:nvSpPr>
          <p:cNvPr id="1104" name="Google Shape;1104;p69"/>
          <p:cNvSpPr/>
          <p:nvPr/>
        </p:nvSpPr>
        <p:spPr>
          <a:xfrm>
            <a:off x="3455188" y="2040725"/>
            <a:ext cx="1969200" cy="411300"/>
          </a:xfrm>
          <a:prstGeom prst="parallelogram">
            <a:avLst>
              <a:gd fmla="val 11476" name="adj"/>
            </a:avLst>
          </a:prstGeom>
          <a:solidFill>
            <a:srgbClr val="D5A6B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dk1"/>
                </a:solidFill>
                <a:latin typeface="Barlow Semi Condensed"/>
                <a:ea typeface="Barlow Semi Condensed"/>
                <a:cs typeface="Barlow Semi Condensed"/>
                <a:sym typeface="Barlow Semi Condensed"/>
              </a:rPr>
              <a:t>MILESTONE</a:t>
            </a:r>
            <a:endParaRPr b="1" i="1" sz="2400">
              <a:solidFill>
                <a:schemeClr val="dk1"/>
              </a:solidFill>
              <a:latin typeface="Barlow Semi Condensed"/>
              <a:ea typeface="Barlow Semi Condensed"/>
              <a:cs typeface="Barlow Semi Condensed"/>
              <a:sym typeface="Barlow Semi Condensed"/>
            </a:endParaRPr>
          </a:p>
        </p:txBody>
      </p:sp>
      <p:sp>
        <p:nvSpPr>
          <p:cNvPr id="1105" name="Google Shape;1105;p69"/>
          <p:cNvSpPr/>
          <p:nvPr/>
        </p:nvSpPr>
        <p:spPr>
          <a:xfrm>
            <a:off x="5303013" y="1961525"/>
            <a:ext cx="364615" cy="586800"/>
          </a:xfrm>
          <a:prstGeom prst="rect">
            <a:avLst/>
          </a:prstGeom>
        </p:spPr>
        <p:txBody>
          <a:bodyPr>
            <a:prstTxWarp prst="textPlain"/>
          </a:bodyPr>
          <a:lstStyle/>
          <a:p>
            <a:pPr lvl="0" algn="ctr"/>
            <a:r>
              <a:rPr b="1" i="1">
                <a:ln cap="flat" cmpd="sng" w="19050">
                  <a:solidFill>
                    <a:srgbClr val="A64D79"/>
                  </a:solidFill>
                  <a:prstDash val="solid"/>
                  <a:round/>
                  <a:headEnd len="sm" w="sm" type="none"/>
                  <a:tailEnd len="sm" w="sm" type="none"/>
                </a:ln>
                <a:noFill/>
                <a:latin typeface="Barlow Semi Condensed"/>
              </a:rPr>
              <a:t>8</a:t>
            </a:r>
          </a:p>
        </p:txBody>
      </p:sp>
      <p:sp>
        <p:nvSpPr>
          <p:cNvPr id="1106" name="Google Shape;1106;p69"/>
          <p:cNvSpPr/>
          <p:nvPr/>
        </p:nvSpPr>
        <p:spPr>
          <a:xfrm>
            <a:off x="2950025" y="2750175"/>
            <a:ext cx="3243926" cy="44632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DECOMPRESS</a:t>
            </a: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110" name="Shape 1110"/>
        <p:cNvGrpSpPr/>
        <p:nvPr/>
      </p:nvGrpSpPr>
      <p:grpSpPr>
        <a:xfrm>
          <a:off x="0" y="0"/>
          <a:ext cx="0" cy="0"/>
          <a:chOff x="0" y="0"/>
          <a:chExt cx="0" cy="0"/>
        </a:xfrm>
      </p:grpSpPr>
      <p:sp>
        <p:nvSpPr>
          <p:cNvPr id="1111" name="Google Shape;1111;p70"/>
          <p:cNvSpPr/>
          <p:nvPr/>
        </p:nvSpPr>
        <p:spPr>
          <a:xfrm>
            <a:off x="370900" y="276425"/>
            <a:ext cx="1969200" cy="411300"/>
          </a:xfrm>
          <a:prstGeom prst="parallelogram">
            <a:avLst>
              <a:gd fmla="val 11476" name="adj"/>
            </a:avLst>
          </a:prstGeom>
          <a:solidFill>
            <a:srgbClr val="D5A6B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112" name="Google Shape;1112;p70"/>
          <p:cNvSpPr/>
          <p:nvPr/>
        </p:nvSpPr>
        <p:spPr>
          <a:xfrm>
            <a:off x="2218726" y="197225"/>
            <a:ext cx="364615" cy="586800"/>
          </a:xfrm>
          <a:prstGeom prst="rect">
            <a:avLst/>
          </a:prstGeom>
        </p:spPr>
        <p:txBody>
          <a:bodyPr>
            <a:prstTxWarp prst="textPlain"/>
          </a:bodyPr>
          <a:lstStyle/>
          <a:p>
            <a:pPr lvl="0" algn="ctr"/>
            <a:r>
              <a:rPr b="1" i="1">
                <a:ln cap="flat" cmpd="sng" w="19050">
                  <a:solidFill>
                    <a:srgbClr val="A64D79"/>
                  </a:solidFill>
                  <a:prstDash val="solid"/>
                  <a:round/>
                  <a:headEnd len="sm" w="sm" type="none"/>
                  <a:tailEnd len="sm" w="sm" type="none"/>
                </a:ln>
                <a:noFill/>
                <a:latin typeface="Barlow Semi Condensed"/>
              </a:rPr>
              <a:t>8</a:t>
            </a:r>
          </a:p>
        </p:txBody>
      </p:sp>
      <p:sp>
        <p:nvSpPr>
          <p:cNvPr id="1113" name="Google Shape;1113;p70"/>
          <p:cNvSpPr/>
          <p:nvPr/>
        </p:nvSpPr>
        <p:spPr>
          <a:xfrm>
            <a:off x="2922364" y="301363"/>
            <a:ext cx="3299236"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INPUT &amp; OUTPUT</a:t>
            </a:r>
          </a:p>
        </p:txBody>
      </p:sp>
      <p:sp>
        <p:nvSpPr>
          <p:cNvPr id="1114" name="Google Shape;1114;p70"/>
          <p:cNvSpPr/>
          <p:nvPr/>
        </p:nvSpPr>
        <p:spPr>
          <a:xfrm>
            <a:off x="2983751" y="766913"/>
            <a:ext cx="3176474"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ONLY GIVEN A FILENAME</a:t>
            </a:r>
          </a:p>
        </p:txBody>
      </p:sp>
      <p:sp>
        <p:nvSpPr>
          <p:cNvPr id="1115" name="Google Shape;1115;p70"/>
          <p:cNvSpPr/>
          <p:nvPr/>
        </p:nvSpPr>
        <p:spPr>
          <a:xfrm>
            <a:off x="2842200" y="1200350"/>
            <a:ext cx="34719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belgian_waffle</a:t>
            </a:r>
            <a:r>
              <a:rPr b="1" lang="en">
                <a:highlight>
                  <a:srgbClr val="EAD1DC"/>
                </a:highlight>
                <a:latin typeface="Roboto Mono"/>
                <a:ea typeface="Roboto Mono"/>
                <a:cs typeface="Roboto Mono"/>
                <a:sym typeface="Roboto Mono"/>
              </a:rPr>
              <a:t>.txt.huf</a:t>
            </a:r>
            <a:endParaRPr b="1">
              <a:highlight>
                <a:srgbClr val="EAD1DC"/>
              </a:highlight>
              <a:latin typeface="Roboto Mono"/>
              <a:ea typeface="Roboto Mono"/>
              <a:cs typeface="Roboto Mono"/>
              <a:sym typeface="Roboto Mono"/>
            </a:endParaRPr>
          </a:p>
        </p:txBody>
      </p:sp>
      <p:sp>
        <p:nvSpPr>
          <p:cNvPr id="1116" name="Google Shape;1116;p70"/>
          <p:cNvSpPr txBox="1"/>
          <p:nvPr/>
        </p:nvSpPr>
        <p:spPr>
          <a:xfrm>
            <a:off x="3363288" y="1853413"/>
            <a:ext cx="2417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prepare an input bit stream from the .huf file given</a:t>
            </a:r>
            <a:endParaRPr b="1" i="1">
              <a:solidFill>
                <a:srgbClr val="6FA8DC"/>
              </a:solidFill>
              <a:latin typeface="Barlow Semi Condensed"/>
              <a:ea typeface="Barlow Semi Condensed"/>
              <a:cs typeface="Barlow Semi Condensed"/>
              <a:sym typeface="Barlow Semi Condensed"/>
            </a:endParaRPr>
          </a:p>
        </p:txBody>
      </p:sp>
      <p:sp>
        <p:nvSpPr>
          <p:cNvPr id="1117" name="Google Shape;1117;p70"/>
          <p:cNvSpPr/>
          <p:nvPr/>
        </p:nvSpPr>
        <p:spPr>
          <a:xfrm>
            <a:off x="1737149" y="2469025"/>
            <a:ext cx="56820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i</a:t>
            </a:r>
            <a:r>
              <a:rPr lang="en">
                <a:latin typeface="Roboto Mono"/>
                <a:ea typeface="Roboto Mono"/>
                <a:cs typeface="Roboto Mono"/>
                <a:sym typeface="Roboto Mono"/>
              </a:rPr>
              <a:t>fbitstream input(</a:t>
            </a:r>
            <a:r>
              <a:rPr b="1" lang="en">
                <a:solidFill>
                  <a:srgbClr val="741B47"/>
                </a:solidFill>
                <a:latin typeface="Roboto Mono"/>
                <a:ea typeface="Roboto Mono"/>
                <a:cs typeface="Roboto Mono"/>
                <a:sym typeface="Roboto Mono"/>
              </a:rPr>
              <a:t>“belgian_waffle.txt.huf”</a:t>
            </a:r>
            <a:r>
              <a:rPr lang="en">
                <a:latin typeface="Roboto Mono"/>
                <a:ea typeface="Roboto Mono"/>
                <a:cs typeface="Roboto Mono"/>
                <a:sym typeface="Roboto Mono"/>
              </a:rPr>
              <a:t>);</a:t>
            </a:r>
            <a:endParaRPr b="1">
              <a:highlight>
                <a:srgbClr val="D9D2E9"/>
              </a:highlight>
              <a:latin typeface="Roboto Mono"/>
              <a:ea typeface="Roboto Mono"/>
              <a:cs typeface="Roboto Mono"/>
              <a:sym typeface="Roboto Mono"/>
            </a:endParaRPr>
          </a:p>
        </p:txBody>
      </p:sp>
      <p:sp>
        <p:nvSpPr>
          <p:cNvPr id="1118" name="Google Shape;1118;p70"/>
          <p:cNvSpPr txBox="1"/>
          <p:nvPr/>
        </p:nvSpPr>
        <p:spPr>
          <a:xfrm>
            <a:off x="3369438" y="3282438"/>
            <a:ext cx="2417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i="1" lang="en">
                <a:solidFill>
                  <a:srgbClr val="6FA8DC"/>
                </a:solidFill>
                <a:latin typeface="Barlow Semi Condensed"/>
                <a:ea typeface="Barlow Semi Condensed"/>
                <a:cs typeface="Barlow Semi Condensed"/>
                <a:sym typeface="Barlow Semi Condensed"/>
              </a:rPr>
              <a:t>prepare an output stream to a new file you will make</a:t>
            </a:r>
            <a:endParaRPr b="1" i="1">
              <a:solidFill>
                <a:srgbClr val="6FA8DC"/>
              </a:solidFill>
              <a:latin typeface="Barlow Semi Condensed"/>
              <a:ea typeface="Barlow Semi Condensed"/>
              <a:cs typeface="Barlow Semi Condensed"/>
              <a:sym typeface="Barlow Semi Condensed"/>
            </a:endParaRPr>
          </a:p>
        </p:txBody>
      </p:sp>
      <p:sp>
        <p:nvSpPr>
          <p:cNvPr id="1119" name="Google Shape;1119;p70"/>
          <p:cNvSpPr/>
          <p:nvPr/>
        </p:nvSpPr>
        <p:spPr>
          <a:xfrm>
            <a:off x="1737150" y="3898050"/>
            <a:ext cx="56820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o</a:t>
            </a:r>
            <a:r>
              <a:rPr lang="en">
                <a:latin typeface="Roboto Mono"/>
                <a:ea typeface="Roboto Mono"/>
                <a:cs typeface="Roboto Mono"/>
                <a:sym typeface="Roboto Mono"/>
              </a:rPr>
              <a:t>fstream </a:t>
            </a:r>
            <a:r>
              <a:rPr lang="en">
                <a:latin typeface="Roboto Mono"/>
                <a:ea typeface="Roboto Mono"/>
                <a:cs typeface="Roboto Mono"/>
                <a:sym typeface="Roboto Mono"/>
              </a:rPr>
              <a:t>output</a:t>
            </a:r>
            <a:r>
              <a:rPr lang="en">
                <a:solidFill>
                  <a:schemeClr val="dk1"/>
                </a:solidFill>
                <a:latin typeface="Roboto Mono"/>
                <a:ea typeface="Roboto Mono"/>
                <a:cs typeface="Roboto Mono"/>
                <a:sym typeface="Roboto Mono"/>
              </a:rPr>
              <a:t>(</a:t>
            </a:r>
            <a:r>
              <a:rPr b="1" lang="en">
                <a:solidFill>
                  <a:srgbClr val="741B47"/>
                </a:solidFill>
                <a:latin typeface="Roboto Mono"/>
                <a:ea typeface="Roboto Mono"/>
                <a:cs typeface="Roboto Mono"/>
                <a:sym typeface="Roboto Mono"/>
              </a:rPr>
              <a:t>“belgian_waffle</a:t>
            </a:r>
            <a:r>
              <a:rPr b="1" lang="en">
                <a:solidFill>
                  <a:srgbClr val="741B47"/>
                </a:solidFill>
                <a:highlight>
                  <a:srgbClr val="EAD1DC"/>
                </a:highlight>
                <a:latin typeface="Roboto Mono"/>
                <a:ea typeface="Roboto Mono"/>
                <a:cs typeface="Roboto Mono"/>
                <a:sym typeface="Roboto Mono"/>
              </a:rPr>
              <a:t>_unc.txt</a:t>
            </a:r>
            <a:r>
              <a:rPr b="1" lang="en">
                <a:solidFill>
                  <a:srgbClr val="741B47"/>
                </a:solidFill>
                <a:latin typeface="Roboto Mono"/>
                <a:ea typeface="Roboto Mono"/>
                <a:cs typeface="Roboto Mono"/>
                <a:sym typeface="Roboto Mono"/>
              </a:rPr>
              <a:t>”</a:t>
            </a:r>
            <a:r>
              <a:rPr lang="en">
                <a:solidFill>
                  <a:schemeClr val="dk1"/>
                </a:solidFill>
                <a:latin typeface="Roboto Mono"/>
                <a:ea typeface="Roboto Mono"/>
                <a:cs typeface="Roboto Mono"/>
                <a:sym typeface="Roboto Mono"/>
              </a:rPr>
              <a:t>);</a:t>
            </a:r>
            <a:endParaRPr>
              <a:latin typeface="Roboto Mono"/>
              <a:ea typeface="Roboto Mono"/>
              <a:cs typeface="Roboto Mono"/>
              <a:sym typeface="Roboto Mono"/>
            </a:endParaRPr>
          </a:p>
        </p:txBody>
      </p:sp>
      <p:sp>
        <p:nvSpPr>
          <p:cNvPr id="1120" name="Google Shape;1120;p70"/>
          <p:cNvSpPr txBox="1"/>
          <p:nvPr/>
        </p:nvSpPr>
        <p:spPr>
          <a:xfrm>
            <a:off x="2619287" y="4357350"/>
            <a:ext cx="3905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string parsing the filename would be suggested</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124" name="Shape 1124"/>
        <p:cNvGrpSpPr/>
        <p:nvPr/>
      </p:nvGrpSpPr>
      <p:grpSpPr>
        <a:xfrm>
          <a:off x="0" y="0"/>
          <a:ext cx="0" cy="0"/>
          <a:chOff x="0" y="0"/>
          <a:chExt cx="0" cy="0"/>
        </a:xfrm>
      </p:grpSpPr>
      <p:sp>
        <p:nvSpPr>
          <p:cNvPr id="1125" name="Google Shape;1125;p71"/>
          <p:cNvSpPr/>
          <p:nvPr/>
        </p:nvSpPr>
        <p:spPr>
          <a:xfrm>
            <a:off x="370900" y="276425"/>
            <a:ext cx="1969200" cy="411300"/>
          </a:xfrm>
          <a:prstGeom prst="parallelogram">
            <a:avLst>
              <a:gd fmla="val 11476" name="adj"/>
            </a:avLst>
          </a:prstGeom>
          <a:solidFill>
            <a:srgbClr val="D5A6B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126" name="Google Shape;1126;p71"/>
          <p:cNvSpPr/>
          <p:nvPr/>
        </p:nvSpPr>
        <p:spPr>
          <a:xfrm>
            <a:off x="2218726" y="197225"/>
            <a:ext cx="364615" cy="586800"/>
          </a:xfrm>
          <a:prstGeom prst="rect">
            <a:avLst/>
          </a:prstGeom>
        </p:spPr>
        <p:txBody>
          <a:bodyPr>
            <a:prstTxWarp prst="textPlain"/>
          </a:bodyPr>
          <a:lstStyle/>
          <a:p>
            <a:pPr lvl="0" algn="ctr"/>
            <a:r>
              <a:rPr b="1" i="1">
                <a:ln cap="flat" cmpd="sng" w="19050">
                  <a:solidFill>
                    <a:srgbClr val="A64D79"/>
                  </a:solidFill>
                  <a:prstDash val="solid"/>
                  <a:round/>
                  <a:headEnd len="sm" w="sm" type="none"/>
                  <a:tailEnd len="sm" w="sm" type="none"/>
                </a:ln>
                <a:noFill/>
                <a:latin typeface="Barlow Semi Condensed"/>
              </a:rPr>
              <a:t>8</a:t>
            </a:r>
          </a:p>
        </p:txBody>
      </p:sp>
      <p:sp>
        <p:nvSpPr>
          <p:cNvPr id="1127" name="Google Shape;1127;p71"/>
          <p:cNvSpPr/>
          <p:nvPr/>
        </p:nvSpPr>
        <p:spPr>
          <a:xfrm>
            <a:off x="3264752" y="301350"/>
            <a:ext cx="2626787"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DECOMPRESS</a:t>
            </a:r>
          </a:p>
        </p:txBody>
      </p:sp>
      <p:sp>
        <p:nvSpPr>
          <p:cNvPr id="1128" name="Google Shape;1128;p71"/>
          <p:cNvSpPr/>
          <p:nvPr/>
        </p:nvSpPr>
        <p:spPr>
          <a:xfrm>
            <a:off x="2983751" y="766913"/>
            <a:ext cx="3176474"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ONLY GIVEN A FILENAME</a:t>
            </a:r>
          </a:p>
        </p:txBody>
      </p:sp>
      <p:sp>
        <p:nvSpPr>
          <p:cNvPr id="1129" name="Google Shape;1129;p71"/>
          <p:cNvSpPr/>
          <p:nvPr/>
        </p:nvSpPr>
        <p:spPr>
          <a:xfrm>
            <a:off x="2842200" y="1200350"/>
            <a:ext cx="34719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belgian_waffle</a:t>
            </a:r>
            <a:r>
              <a:rPr b="1" lang="en">
                <a:highlight>
                  <a:srgbClr val="EAD1DC"/>
                </a:highlight>
                <a:latin typeface="Roboto Mono"/>
                <a:ea typeface="Roboto Mono"/>
                <a:cs typeface="Roboto Mono"/>
                <a:sym typeface="Roboto Mono"/>
              </a:rPr>
              <a:t>.txt.huf</a:t>
            </a:r>
            <a:endParaRPr b="1">
              <a:highlight>
                <a:srgbClr val="EAD1DC"/>
              </a:highlight>
              <a:latin typeface="Roboto Mono"/>
              <a:ea typeface="Roboto Mono"/>
              <a:cs typeface="Roboto Mono"/>
              <a:sym typeface="Roboto Mono"/>
            </a:endParaRPr>
          </a:p>
        </p:txBody>
      </p:sp>
      <p:sp>
        <p:nvSpPr>
          <p:cNvPr id="1130" name="Google Shape;1130;p71"/>
          <p:cNvSpPr txBox="1"/>
          <p:nvPr/>
        </p:nvSpPr>
        <p:spPr>
          <a:xfrm>
            <a:off x="3363275" y="3192688"/>
            <a:ext cx="2417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build</a:t>
            </a:r>
            <a:r>
              <a:rPr b="1" i="1" lang="en">
                <a:solidFill>
                  <a:srgbClr val="6FA8DC"/>
                </a:solidFill>
                <a:latin typeface="Barlow Semi Condensed"/>
                <a:ea typeface="Barlow Semi Condensed"/>
                <a:cs typeface="Barlow Semi Condensed"/>
                <a:sym typeface="Barlow Semi Condensed"/>
              </a:rPr>
              <a:t> your frequency map from the ifbitstream</a:t>
            </a:r>
            <a:endParaRPr b="1" i="1">
              <a:solidFill>
                <a:srgbClr val="6FA8DC"/>
              </a:solidFill>
              <a:latin typeface="Barlow Semi Condensed"/>
              <a:ea typeface="Barlow Semi Condensed"/>
              <a:cs typeface="Barlow Semi Condensed"/>
              <a:sym typeface="Barlow Semi Condensed"/>
            </a:endParaRPr>
          </a:p>
        </p:txBody>
      </p:sp>
      <p:sp>
        <p:nvSpPr>
          <p:cNvPr id="1131" name="Google Shape;1131;p71"/>
          <p:cNvSpPr/>
          <p:nvPr/>
        </p:nvSpPr>
        <p:spPr>
          <a:xfrm>
            <a:off x="2627238" y="3808300"/>
            <a:ext cx="38895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in</a:t>
            </a:r>
            <a:r>
              <a:rPr lang="en">
                <a:latin typeface="Roboto Mono"/>
                <a:ea typeface="Roboto Mono"/>
                <a:cs typeface="Roboto Mono"/>
                <a:sym typeface="Roboto Mono"/>
              </a:rPr>
              <a:t>put &gt;&gt; frequencyMap;</a:t>
            </a:r>
            <a:endParaRPr b="1">
              <a:highlight>
                <a:srgbClr val="D9D2E9"/>
              </a:highlight>
              <a:latin typeface="Roboto Mono"/>
              <a:ea typeface="Roboto Mono"/>
              <a:cs typeface="Roboto Mono"/>
              <a:sym typeface="Roboto Mono"/>
            </a:endParaRPr>
          </a:p>
        </p:txBody>
      </p:sp>
      <p:sp>
        <p:nvSpPr>
          <p:cNvPr id="1132" name="Google Shape;1132;p71"/>
          <p:cNvSpPr txBox="1"/>
          <p:nvPr/>
        </p:nvSpPr>
        <p:spPr>
          <a:xfrm>
            <a:off x="2801693" y="4267600"/>
            <a:ext cx="3540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h</a:t>
            </a:r>
            <a:r>
              <a:rPr b="1" i="1" lang="en">
                <a:solidFill>
                  <a:srgbClr val="6FA8DC"/>
                </a:solidFill>
                <a:latin typeface="Barlow Semi Condensed"/>
                <a:ea typeface="Barlow Semi Condensed"/>
                <a:cs typeface="Barlow Semi Condensed"/>
                <a:sym typeface="Barlow Semi Condensed"/>
              </a:rPr>
              <a:t>ere’s the clean syntax again</a:t>
            </a:r>
            <a:endParaRPr b="1" i="1">
              <a:solidFill>
                <a:srgbClr val="6FA8DC"/>
              </a:solidFill>
              <a:latin typeface="Barlow Semi Condensed"/>
              <a:ea typeface="Barlow Semi Condensed"/>
              <a:cs typeface="Barlow Semi Condensed"/>
              <a:sym typeface="Barlow Semi Condensed"/>
            </a:endParaRPr>
          </a:p>
        </p:txBody>
      </p:sp>
      <p:sp>
        <p:nvSpPr>
          <p:cNvPr id="1133" name="Google Shape;1133;p71"/>
          <p:cNvSpPr/>
          <p:nvPr/>
        </p:nvSpPr>
        <p:spPr>
          <a:xfrm>
            <a:off x="3478426" y="2363675"/>
            <a:ext cx="2174802" cy="269397"/>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FREQUENCY MAP</a:t>
            </a:r>
          </a:p>
        </p:txBody>
      </p:sp>
      <p:sp>
        <p:nvSpPr>
          <p:cNvPr id="1134" name="Google Shape;1134;p71"/>
          <p:cNvSpPr/>
          <p:nvPr/>
        </p:nvSpPr>
        <p:spPr>
          <a:xfrm>
            <a:off x="3528064" y="2673313"/>
            <a:ext cx="2075537"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ENCODING TREE</a:t>
            </a:r>
          </a:p>
        </p:txBody>
      </p:sp>
      <p:sp>
        <p:nvSpPr>
          <p:cNvPr id="1135" name="Google Shape;1135;p71"/>
          <p:cNvSpPr txBox="1"/>
          <p:nvPr/>
        </p:nvSpPr>
        <p:spPr>
          <a:xfrm>
            <a:off x="3363288" y="1939375"/>
            <a:ext cx="2417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create these, in this order</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07" name="Shape 107"/>
        <p:cNvGrpSpPr/>
        <p:nvPr/>
      </p:nvGrpSpPr>
      <p:grpSpPr>
        <a:xfrm>
          <a:off x="0" y="0"/>
          <a:ext cx="0" cy="0"/>
          <a:chOff x="0" y="0"/>
          <a:chExt cx="0" cy="0"/>
        </a:xfrm>
      </p:grpSpPr>
      <p:sp>
        <p:nvSpPr>
          <p:cNvPr id="108" name="Google Shape;108;p18"/>
          <p:cNvSpPr/>
          <p:nvPr/>
        </p:nvSpPr>
        <p:spPr>
          <a:xfrm>
            <a:off x="2129964" y="920500"/>
            <a:ext cx="4884080"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FIRST OF TWO PROJECTS</a:t>
            </a:r>
          </a:p>
        </p:txBody>
      </p:sp>
      <p:sp>
        <p:nvSpPr>
          <p:cNvPr id="109" name="Google Shape;109;p18"/>
          <p:cNvSpPr/>
          <p:nvPr/>
        </p:nvSpPr>
        <p:spPr>
          <a:xfrm>
            <a:off x="441812" y="1335338"/>
            <a:ext cx="8260392" cy="436375"/>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1C232"/>
                </a:solidFill>
                <a:latin typeface="Barlow Semi Condensed"/>
              </a:rPr>
              <a:t>REVISIT ADTs &amp; DATA STRUCTURES</a:t>
            </a:r>
          </a:p>
        </p:txBody>
      </p:sp>
      <p:sp>
        <p:nvSpPr>
          <p:cNvPr id="110" name="Google Shape;110;p18"/>
          <p:cNvSpPr txBox="1"/>
          <p:nvPr/>
        </p:nvSpPr>
        <p:spPr>
          <a:xfrm>
            <a:off x="2887213" y="1825113"/>
            <a:ext cx="3369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assemble all of them in a project</a:t>
            </a:r>
            <a:endParaRPr b="1" i="1">
              <a:solidFill>
                <a:srgbClr val="6FA8DC"/>
              </a:solidFill>
              <a:latin typeface="Barlow Semi Condensed"/>
              <a:ea typeface="Barlow Semi Condensed"/>
              <a:cs typeface="Barlow Semi Condensed"/>
              <a:sym typeface="Barlow Semi Condensed"/>
            </a:endParaRPr>
          </a:p>
        </p:txBody>
      </p:sp>
      <p:pic>
        <p:nvPicPr>
          <p:cNvPr id="111" name="Google Shape;111;p18"/>
          <p:cNvPicPr preferRelativeResize="0"/>
          <p:nvPr/>
        </p:nvPicPr>
        <p:blipFill>
          <a:blip r:embed="rId3">
            <a:alphaModFix/>
          </a:blip>
          <a:stretch>
            <a:fillRect/>
          </a:stretch>
        </p:blipFill>
        <p:spPr>
          <a:xfrm>
            <a:off x="2709300" y="2278713"/>
            <a:ext cx="3725400" cy="1567775"/>
          </a:xfrm>
          <a:prstGeom prst="rect">
            <a:avLst/>
          </a:prstGeom>
          <a:noFill/>
          <a:ln cap="flat" cmpd="sng" w="9525">
            <a:solidFill>
              <a:schemeClr val="dk1"/>
            </a:solidFill>
            <a:prstDash val="solid"/>
            <a:round/>
            <a:headEnd len="sm" w="sm" type="none"/>
            <a:tailEnd len="sm" w="sm" type="none"/>
          </a:ln>
        </p:spPr>
      </p:pic>
      <p:sp>
        <p:nvSpPr>
          <p:cNvPr id="112" name="Google Shape;112;p18"/>
          <p:cNvSpPr txBox="1"/>
          <p:nvPr/>
        </p:nvSpPr>
        <p:spPr>
          <a:xfrm>
            <a:off x="732141" y="3899900"/>
            <a:ext cx="76797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900">
                <a:solidFill>
                  <a:srgbClr val="6FA8DC"/>
                </a:solidFill>
                <a:latin typeface="Barlow Semi Condensed"/>
                <a:ea typeface="Barlow Semi Condensed"/>
                <a:cs typeface="Barlow Semi Condensed"/>
                <a:sym typeface="Barlow Semi Condensed"/>
              </a:rPr>
              <a:t>LINKED LISTS - ARRAYS - VECTORS - STACKS - QUEUES - PRIORITY QUEUES - TREES - HASH TABLES - MAPS - HASHMAPS - BINARY SEARCH TREES - GRAPHS</a:t>
            </a:r>
            <a:endParaRPr b="1" i="1" sz="900">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139" name="Shape 1139"/>
        <p:cNvGrpSpPr/>
        <p:nvPr/>
      </p:nvGrpSpPr>
      <p:grpSpPr>
        <a:xfrm>
          <a:off x="0" y="0"/>
          <a:ext cx="0" cy="0"/>
          <a:chOff x="0" y="0"/>
          <a:chExt cx="0" cy="0"/>
        </a:xfrm>
      </p:grpSpPr>
      <p:sp>
        <p:nvSpPr>
          <p:cNvPr id="1140" name="Google Shape;1140;p72"/>
          <p:cNvSpPr/>
          <p:nvPr/>
        </p:nvSpPr>
        <p:spPr>
          <a:xfrm>
            <a:off x="370900" y="276425"/>
            <a:ext cx="1969200" cy="411300"/>
          </a:xfrm>
          <a:prstGeom prst="parallelogram">
            <a:avLst>
              <a:gd fmla="val 11476" name="adj"/>
            </a:avLst>
          </a:prstGeom>
          <a:solidFill>
            <a:srgbClr val="D5A6B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141" name="Google Shape;1141;p72"/>
          <p:cNvSpPr/>
          <p:nvPr/>
        </p:nvSpPr>
        <p:spPr>
          <a:xfrm>
            <a:off x="2218726" y="197225"/>
            <a:ext cx="364615" cy="586800"/>
          </a:xfrm>
          <a:prstGeom prst="rect">
            <a:avLst/>
          </a:prstGeom>
        </p:spPr>
        <p:txBody>
          <a:bodyPr>
            <a:prstTxWarp prst="textPlain"/>
          </a:bodyPr>
          <a:lstStyle/>
          <a:p>
            <a:pPr lvl="0" algn="ctr"/>
            <a:r>
              <a:rPr b="1" i="1">
                <a:ln cap="flat" cmpd="sng" w="19050">
                  <a:solidFill>
                    <a:srgbClr val="A64D79"/>
                  </a:solidFill>
                  <a:prstDash val="solid"/>
                  <a:round/>
                  <a:headEnd len="sm" w="sm" type="none"/>
                  <a:tailEnd len="sm" w="sm" type="none"/>
                </a:ln>
                <a:noFill/>
                <a:latin typeface="Barlow Semi Condensed"/>
              </a:rPr>
              <a:t>8</a:t>
            </a:r>
          </a:p>
        </p:txBody>
      </p:sp>
      <p:sp>
        <p:nvSpPr>
          <p:cNvPr id="1142" name="Google Shape;1142;p72"/>
          <p:cNvSpPr/>
          <p:nvPr/>
        </p:nvSpPr>
        <p:spPr>
          <a:xfrm>
            <a:off x="3789389" y="301363"/>
            <a:ext cx="1565184"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DECODE</a:t>
            </a:r>
          </a:p>
        </p:txBody>
      </p:sp>
      <p:sp>
        <p:nvSpPr>
          <p:cNvPr id="1143" name="Google Shape;1143;p72"/>
          <p:cNvSpPr/>
          <p:nvPr/>
        </p:nvSpPr>
        <p:spPr>
          <a:xfrm>
            <a:off x="2842200" y="1200350"/>
            <a:ext cx="34719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belgian_waffle</a:t>
            </a:r>
            <a:r>
              <a:rPr b="1" lang="en">
                <a:highlight>
                  <a:srgbClr val="EAD1DC"/>
                </a:highlight>
                <a:latin typeface="Roboto Mono"/>
                <a:ea typeface="Roboto Mono"/>
                <a:cs typeface="Roboto Mono"/>
                <a:sym typeface="Roboto Mono"/>
              </a:rPr>
              <a:t>.txt.huf</a:t>
            </a:r>
            <a:endParaRPr b="1">
              <a:highlight>
                <a:srgbClr val="EAD1DC"/>
              </a:highlight>
              <a:latin typeface="Roboto Mono"/>
              <a:ea typeface="Roboto Mono"/>
              <a:cs typeface="Roboto Mono"/>
              <a:sym typeface="Roboto Mono"/>
            </a:endParaRPr>
          </a:p>
        </p:txBody>
      </p:sp>
      <p:sp>
        <p:nvSpPr>
          <p:cNvPr id="1144" name="Google Shape;1144;p72"/>
          <p:cNvSpPr txBox="1"/>
          <p:nvPr/>
        </p:nvSpPr>
        <p:spPr>
          <a:xfrm>
            <a:off x="1134894" y="2571750"/>
            <a:ext cx="6886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at this point, you should have:</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sz="1600">
                <a:solidFill>
                  <a:srgbClr val="3D85C6"/>
                </a:solidFill>
                <a:highlight>
                  <a:srgbClr val="9FC5E8"/>
                </a:highlight>
                <a:latin typeface="Barlow Semi Condensed"/>
                <a:ea typeface="Barlow Semi Condensed"/>
                <a:cs typeface="Barlow Semi Condensed"/>
                <a:sym typeface="Barlow Semi Condensed"/>
              </a:rPr>
              <a:t>input bit stream</a:t>
            </a:r>
            <a:r>
              <a:rPr b="1" i="1" lang="en" sz="1600">
                <a:solidFill>
                  <a:srgbClr val="6FA8DC"/>
                </a:solidFill>
                <a:latin typeface="Barlow Semi Condensed"/>
                <a:ea typeface="Barlow Semi Condensed"/>
                <a:cs typeface="Barlow Semi Condensed"/>
                <a:sym typeface="Barlow Semi Condensed"/>
              </a:rPr>
              <a:t>, </a:t>
            </a:r>
            <a:r>
              <a:rPr b="1" i="1" lang="en" sz="1600">
                <a:solidFill>
                  <a:srgbClr val="3D85C6"/>
                </a:solidFill>
                <a:highlight>
                  <a:srgbClr val="9FC5E8"/>
                </a:highlight>
                <a:latin typeface="Barlow Semi Condensed"/>
                <a:ea typeface="Barlow Semi Condensed"/>
                <a:cs typeface="Barlow Semi Condensed"/>
                <a:sym typeface="Barlow Semi Condensed"/>
              </a:rPr>
              <a:t>output stream</a:t>
            </a:r>
            <a:r>
              <a:rPr b="1" i="1" lang="en" sz="1600">
                <a:solidFill>
                  <a:srgbClr val="6FA8DC"/>
                </a:solidFill>
                <a:latin typeface="Barlow Semi Condensed"/>
                <a:ea typeface="Barlow Semi Condensed"/>
                <a:cs typeface="Barlow Semi Condensed"/>
                <a:sym typeface="Barlow Semi Condensed"/>
              </a:rPr>
              <a:t>, </a:t>
            </a:r>
            <a:r>
              <a:rPr b="1" i="1" lang="en" sz="1600">
                <a:solidFill>
                  <a:srgbClr val="CC0000"/>
                </a:solidFill>
                <a:highlight>
                  <a:srgbClr val="F4CCCC"/>
                </a:highlight>
                <a:latin typeface="Barlow Semi Condensed"/>
                <a:ea typeface="Barlow Semi Condensed"/>
                <a:cs typeface="Barlow Semi Condensed"/>
                <a:sym typeface="Barlow Semi Condensed"/>
              </a:rPr>
              <a:t>frequency map</a:t>
            </a:r>
            <a:r>
              <a:rPr b="1" i="1" lang="en" sz="1600">
                <a:solidFill>
                  <a:srgbClr val="6FA8DC"/>
                </a:solidFill>
                <a:latin typeface="Barlow Semi Condensed"/>
                <a:ea typeface="Barlow Semi Condensed"/>
                <a:cs typeface="Barlow Semi Condensed"/>
                <a:sym typeface="Barlow Semi Condensed"/>
              </a:rPr>
              <a:t>, </a:t>
            </a:r>
            <a:r>
              <a:rPr b="1" i="1" lang="en" sz="1600">
                <a:solidFill>
                  <a:srgbClr val="E69138"/>
                </a:solidFill>
                <a:highlight>
                  <a:srgbClr val="FCE5CD"/>
                </a:highlight>
                <a:latin typeface="Barlow Semi Condensed"/>
                <a:ea typeface="Barlow Semi Condensed"/>
                <a:cs typeface="Barlow Semi Condensed"/>
                <a:sym typeface="Barlow Semi Condensed"/>
              </a:rPr>
              <a:t>encoding tree</a:t>
            </a:r>
            <a:endParaRPr b="1" i="1" sz="1600">
              <a:solidFill>
                <a:srgbClr val="F1C232"/>
              </a:solidFill>
              <a:highlight>
                <a:srgbClr val="FFF2CC"/>
              </a:highlight>
              <a:latin typeface="Barlow Semi Condensed"/>
              <a:ea typeface="Barlow Semi Condensed"/>
              <a:cs typeface="Barlow Semi Condensed"/>
              <a:sym typeface="Barlow Semi Condensed"/>
            </a:endParaRPr>
          </a:p>
        </p:txBody>
      </p:sp>
      <p:sp>
        <p:nvSpPr>
          <p:cNvPr id="1145" name="Google Shape;1145;p72"/>
          <p:cNvSpPr/>
          <p:nvPr/>
        </p:nvSpPr>
        <p:spPr>
          <a:xfrm>
            <a:off x="2999439" y="3275637"/>
            <a:ext cx="3157424"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CALL DECODE FUNCTION</a:t>
            </a:r>
          </a:p>
        </p:txBody>
      </p:sp>
      <p:sp>
        <p:nvSpPr>
          <p:cNvPr id="1146" name="Google Shape;1146;p72"/>
          <p:cNvSpPr/>
          <p:nvPr/>
        </p:nvSpPr>
        <p:spPr>
          <a:xfrm>
            <a:off x="2788539" y="3572700"/>
            <a:ext cx="3579216"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RETURN RESULTING STRING</a:t>
            </a:r>
          </a:p>
        </p:txBody>
      </p:sp>
      <p:sp>
        <p:nvSpPr>
          <p:cNvPr id="1147" name="Google Shape;1147;p72"/>
          <p:cNvSpPr txBox="1"/>
          <p:nvPr/>
        </p:nvSpPr>
        <p:spPr>
          <a:xfrm>
            <a:off x="1697849" y="3812025"/>
            <a:ext cx="5760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Syntax will be tricky, pay careful attention to the function parameters.</a:t>
            </a:r>
            <a:endParaRPr b="1" i="1">
              <a:solidFill>
                <a:srgbClr val="6FA8DC"/>
              </a:solidFill>
              <a:latin typeface="Barlow Semi Condensed"/>
              <a:ea typeface="Barlow Semi Condensed"/>
              <a:cs typeface="Barlow Semi Condensed"/>
              <a:sym typeface="Barlow Semi Condensed"/>
            </a:endParaRPr>
          </a:p>
        </p:txBody>
      </p:sp>
      <p:sp>
        <p:nvSpPr>
          <p:cNvPr id="1148" name="Google Shape;1148;p72"/>
          <p:cNvSpPr txBox="1"/>
          <p:nvPr/>
        </p:nvSpPr>
        <p:spPr>
          <a:xfrm>
            <a:off x="6954525" y="134325"/>
            <a:ext cx="20343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300">
                <a:solidFill>
                  <a:srgbClr val="CC0000"/>
                </a:solidFill>
                <a:highlight>
                  <a:srgbClr val="F4CCCC"/>
                </a:highlight>
                <a:latin typeface="Barlow Semi Condensed"/>
                <a:ea typeface="Barlow Semi Condensed"/>
                <a:cs typeface="Barlow Semi Condensed"/>
                <a:sym typeface="Barlow Semi Condensed"/>
              </a:rPr>
              <a:t>DON’T FORGET TO CALL freeTree() TO PASS VALGRIND TESTS</a:t>
            </a:r>
            <a:endParaRPr b="1" i="1" sz="1300">
              <a:solidFill>
                <a:srgbClr val="CC0000"/>
              </a:solidFill>
              <a:highlight>
                <a:srgbClr val="F4CCCC"/>
              </a:highlight>
              <a:latin typeface="Barlow Semi Condensed"/>
              <a:ea typeface="Barlow Semi Condensed"/>
              <a:cs typeface="Barlow Semi Condensed"/>
              <a:sym typeface="Barlow Semi Condense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152" name="Shape 1152"/>
        <p:cNvGrpSpPr/>
        <p:nvPr/>
      </p:nvGrpSpPr>
      <p:grpSpPr>
        <a:xfrm>
          <a:off x="0" y="0"/>
          <a:ext cx="0" cy="0"/>
          <a:chOff x="0" y="0"/>
          <a:chExt cx="0" cy="0"/>
        </a:xfrm>
      </p:grpSpPr>
      <p:sp>
        <p:nvSpPr>
          <p:cNvPr id="1153" name="Google Shape;1153;p73"/>
          <p:cNvSpPr/>
          <p:nvPr/>
        </p:nvSpPr>
        <p:spPr>
          <a:xfrm>
            <a:off x="4688088" y="937275"/>
            <a:ext cx="1969200" cy="411300"/>
          </a:xfrm>
          <a:prstGeom prst="parallelogram">
            <a:avLst>
              <a:gd fmla="val 11476" name="adj"/>
            </a:avLst>
          </a:prstGeom>
          <a:solidFill>
            <a:srgbClr val="D5A6B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154" name="Google Shape;1154;p73"/>
          <p:cNvSpPr/>
          <p:nvPr/>
        </p:nvSpPr>
        <p:spPr>
          <a:xfrm>
            <a:off x="6535913" y="858075"/>
            <a:ext cx="364615" cy="586800"/>
          </a:xfrm>
          <a:prstGeom prst="rect">
            <a:avLst/>
          </a:prstGeom>
        </p:spPr>
        <p:txBody>
          <a:bodyPr>
            <a:prstTxWarp prst="textPlain"/>
          </a:bodyPr>
          <a:lstStyle/>
          <a:p>
            <a:pPr lvl="0" algn="ctr"/>
            <a:r>
              <a:rPr b="1" i="1">
                <a:ln cap="flat" cmpd="sng" w="19050">
                  <a:solidFill>
                    <a:srgbClr val="A64D79"/>
                  </a:solidFill>
                  <a:prstDash val="solid"/>
                  <a:round/>
                  <a:headEnd len="sm" w="sm" type="none"/>
                  <a:tailEnd len="sm" w="sm" type="none"/>
                </a:ln>
                <a:noFill/>
                <a:latin typeface="Barlow Semi Condensed"/>
              </a:rPr>
              <a:t>8</a:t>
            </a:r>
          </a:p>
        </p:txBody>
      </p:sp>
      <p:sp>
        <p:nvSpPr>
          <p:cNvPr id="1155" name="Google Shape;1155;p73"/>
          <p:cNvSpPr/>
          <p:nvPr/>
        </p:nvSpPr>
        <p:spPr>
          <a:xfrm>
            <a:off x="3733302" y="301600"/>
            <a:ext cx="1689693"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BIG HINT</a:t>
            </a:r>
          </a:p>
        </p:txBody>
      </p:sp>
      <p:sp>
        <p:nvSpPr>
          <p:cNvPr id="1156" name="Google Shape;1156;p73"/>
          <p:cNvSpPr/>
          <p:nvPr/>
        </p:nvSpPr>
        <p:spPr>
          <a:xfrm>
            <a:off x="3821100" y="1640425"/>
            <a:ext cx="1514100" cy="4593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Mono"/>
                <a:ea typeface="Roboto Mono"/>
                <a:cs typeface="Roboto Mono"/>
                <a:sym typeface="Roboto Mono"/>
              </a:rPr>
              <a:t>main.cpp</a:t>
            </a:r>
            <a:endParaRPr b="1">
              <a:highlight>
                <a:srgbClr val="EAD1DC"/>
              </a:highlight>
              <a:latin typeface="Roboto Mono"/>
              <a:ea typeface="Roboto Mono"/>
              <a:cs typeface="Roboto Mono"/>
              <a:sym typeface="Roboto Mono"/>
            </a:endParaRPr>
          </a:p>
        </p:txBody>
      </p:sp>
      <p:sp>
        <p:nvSpPr>
          <p:cNvPr id="1157" name="Google Shape;1157;p73"/>
          <p:cNvSpPr/>
          <p:nvPr/>
        </p:nvSpPr>
        <p:spPr>
          <a:xfrm>
            <a:off x="3325976" y="3077213"/>
            <a:ext cx="2504348"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FILENAME PARSING</a:t>
            </a:r>
          </a:p>
        </p:txBody>
      </p:sp>
      <p:sp>
        <p:nvSpPr>
          <p:cNvPr id="1158" name="Google Shape;1158;p73"/>
          <p:cNvSpPr/>
          <p:nvPr/>
        </p:nvSpPr>
        <p:spPr>
          <a:xfrm>
            <a:off x="3796064" y="3367525"/>
            <a:ext cx="1564173" cy="23965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WHAT TO DO</a:t>
            </a:r>
          </a:p>
        </p:txBody>
      </p:sp>
      <p:sp>
        <p:nvSpPr>
          <p:cNvPr id="1159" name="Google Shape;1159;p73"/>
          <p:cNvSpPr txBox="1"/>
          <p:nvPr/>
        </p:nvSpPr>
        <p:spPr>
          <a:xfrm>
            <a:off x="2422950" y="2388375"/>
            <a:ext cx="4310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If you look at the main program, you can find code for:</a:t>
            </a:r>
            <a:endParaRPr b="1" i="1">
              <a:solidFill>
                <a:srgbClr val="6FA8DC"/>
              </a:solidFill>
              <a:latin typeface="Barlow Semi Condensed"/>
              <a:ea typeface="Barlow Semi Condensed"/>
              <a:cs typeface="Barlow Semi Condensed"/>
              <a:sym typeface="Barlow Semi Condensed"/>
            </a:endParaRPr>
          </a:p>
        </p:txBody>
      </p:sp>
      <p:sp>
        <p:nvSpPr>
          <p:cNvPr id="1160" name="Google Shape;1160;p73"/>
          <p:cNvSpPr/>
          <p:nvPr/>
        </p:nvSpPr>
        <p:spPr>
          <a:xfrm>
            <a:off x="2243463" y="937275"/>
            <a:ext cx="1969200" cy="411300"/>
          </a:xfrm>
          <a:prstGeom prst="parallelogram">
            <a:avLst>
              <a:gd fmla="val 11476" name="adj"/>
            </a:avLst>
          </a:prstGeom>
          <a:solidFill>
            <a:srgbClr val="B4A7D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latin typeface="Barlow Semi Condensed"/>
                <a:ea typeface="Barlow Semi Condensed"/>
                <a:cs typeface="Barlow Semi Condensed"/>
                <a:sym typeface="Barlow Semi Condensed"/>
              </a:rPr>
              <a:t>MILESTONE</a:t>
            </a:r>
            <a:endParaRPr b="1" i="1" sz="2400">
              <a:latin typeface="Barlow Semi Condensed"/>
              <a:ea typeface="Barlow Semi Condensed"/>
              <a:cs typeface="Barlow Semi Condensed"/>
              <a:sym typeface="Barlow Semi Condensed"/>
            </a:endParaRPr>
          </a:p>
        </p:txBody>
      </p:sp>
      <p:sp>
        <p:nvSpPr>
          <p:cNvPr id="1161" name="Google Shape;1161;p73"/>
          <p:cNvSpPr/>
          <p:nvPr/>
        </p:nvSpPr>
        <p:spPr>
          <a:xfrm>
            <a:off x="4091288" y="858075"/>
            <a:ext cx="349965" cy="569709"/>
          </a:xfrm>
          <a:prstGeom prst="rect">
            <a:avLst/>
          </a:prstGeom>
        </p:spPr>
        <p:txBody>
          <a:bodyPr>
            <a:prstTxWarp prst="textPlain"/>
          </a:bodyPr>
          <a:lstStyle/>
          <a:p>
            <a:pPr lvl="0" algn="ctr"/>
            <a:r>
              <a:rPr b="1" i="1">
                <a:ln cap="flat" cmpd="sng" w="19050">
                  <a:solidFill>
                    <a:srgbClr val="674EA7"/>
                  </a:solidFill>
                  <a:prstDash val="solid"/>
                  <a:round/>
                  <a:headEnd len="sm" w="sm" type="none"/>
                  <a:tailEnd len="sm" w="sm" type="none"/>
                </a:ln>
                <a:noFill/>
                <a:latin typeface="Barlow Semi Condensed"/>
              </a:rPr>
              <a:t>7</a:t>
            </a:r>
          </a:p>
        </p:txBody>
      </p:sp>
      <p:sp>
        <p:nvSpPr>
          <p:cNvPr id="1162" name="Google Shape;1162;p73"/>
          <p:cNvSpPr txBox="1"/>
          <p:nvPr/>
        </p:nvSpPr>
        <p:spPr>
          <a:xfrm>
            <a:off x="2179500" y="3904375"/>
            <a:ext cx="47850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Just try to understand how main manages the input and output streams, what are the parameters passed in to the functions, the steps of what to do. </a:t>
            </a:r>
            <a:r>
              <a:rPr b="1" i="1" lang="en">
                <a:solidFill>
                  <a:srgbClr val="990000"/>
                </a:solidFill>
                <a:highlight>
                  <a:srgbClr val="F4CCCC"/>
                </a:highlight>
                <a:latin typeface="Barlow Semi Condensed"/>
                <a:ea typeface="Barlow Semi Condensed"/>
                <a:cs typeface="Barlow Semi Condensed"/>
                <a:sym typeface="Barlow Semi Condensed"/>
              </a:rPr>
              <a:t>Copy-pasting from main won’t work!</a:t>
            </a:r>
            <a:endParaRPr b="1" i="1">
              <a:solidFill>
                <a:srgbClr val="990000"/>
              </a:solidFill>
              <a:highlight>
                <a:srgbClr val="F4CCCC"/>
              </a:highlight>
              <a:latin typeface="Barlow Semi Condensed"/>
              <a:ea typeface="Barlow Semi Condensed"/>
              <a:cs typeface="Barlow Semi Condensed"/>
              <a:sym typeface="Barlow Semi Condensed"/>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166" name="Shape 1166"/>
        <p:cNvGrpSpPr/>
        <p:nvPr/>
      </p:nvGrpSpPr>
      <p:grpSpPr>
        <a:xfrm>
          <a:off x="0" y="0"/>
          <a:ext cx="0" cy="0"/>
          <a:chOff x="0" y="0"/>
          <a:chExt cx="0" cy="0"/>
        </a:xfrm>
      </p:grpSpPr>
      <p:sp>
        <p:nvSpPr>
          <p:cNvPr id="1167" name="Google Shape;1167;p74"/>
          <p:cNvSpPr/>
          <p:nvPr/>
        </p:nvSpPr>
        <p:spPr>
          <a:xfrm>
            <a:off x="3455188" y="2040725"/>
            <a:ext cx="1969200" cy="411300"/>
          </a:xfrm>
          <a:prstGeom prst="parallelogram">
            <a:avLst>
              <a:gd fmla="val 11476" name="adj"/>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lt1"/>
                </a:solidFill>
                <a:latin typeface="Barlow Semi Condensed"/>
                <a:ea typeface="Barlow Semi Condensed"/>
                <a:cs typeface="Barlow Semi Condensed"/>
                <a:sym typeface="Barlow Semi Condensed"/>
              </a:rPr>
              <a:t>MILESTONE</a:t>
            </a:r>
            <a:endParaRPr b="1" i="1" sz="2400">
              <a:solidFill>
                <a:schemeClr val="lt1"/>
              </a:solidFill>
              <a:latin typeface="Barlow Semi Condensed"/>
              <a:ea typeface="Barlow Semi Condensed"/>
              <a:cs typeface="Barlow Semi Condensed"/>
              <a:sym typeface="Barlow Semi Condensed"/>
            </a:endParaRPr>
          </a:p>
        </p:txBody>
      </p:sp>
      <p:sp>
        <p:nvSpPr>
          <p:cNvPr id="1168" name="Google Shape;1168;p74"/>
          <p:cNvSpPr/>
          <p:nvPr/>
        </p:nvSpPr>
        <p:spPr>
          <a:xfrm>
            <a:off x="5303013" y="1961525"/>
            <a:ext cx="357290" cy="581917"/>
          </a:xfrm>
          <a:prstGeom prst="rect">
            <a:avLst/>
          </a:prstGeom>
        </p:spPr>
        <p:txBody>
          <a:bodyPr>
            <a:prstTxWarp prst="textPlain"/>
          </a:bodyPr>
          <a:lstStyle/>
          <a:p>
            <a:pPr lvl="0" algn="ctr"/>
            <a:r>
              <a:rPr b="1" i="1">
                <a:ln cap="flat" cmpd="sng" w="19050">
                  <a:solidFill>
                    <a:srgbClr val="000000"/>
                  </a:solidFill>
                  <a:prstDash val="solid"/>
                  <a:round/>
                  <a:headEnd len="sm" w="sm" type="none"/>
                  <a:tailEnd len="sm" w="sm" type="none"/>
                </a:ln>
                <a:noFill/>
                <a:latin typeface="Barlow Semi Condensed"/>
              </a:rPr>
              <a:t>9</a:t>
            </a:r>
          </a:p>
        </p:txBody>
      </p:sp>
      <p:sp>
        <p:nvSpPr>
          <p:cNvPr id="1169" name="Google Shape;1169;p74"/>
          <p:cNvSpPr/>
          <p:nvPr/>
        </p:nvSpPr>
        <p:spPr>
          <a:xfrm>
            <a:off x="1812700" y="2750175"/>
            <a:ext cx="5518595" cy="44632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FFFFF"/>
                </a:solidFill>
                <a:latin typeface="Barlow Semi Condensed"/>
              </a:rPr>
              <a:t>CREATIVE COMPONENT</a:t>
            </a: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173" name="Shape 1173"/>
        <p:cNvGrpSpPr/>
        <p:nvPr/>
      </p:nvGrpSpPr>
      <p:grpSpPr>
        <a:xfrm>
          <a:off x="0" y="0"/>
          <a:ext cx="0" cy="0"/>
          <a:chOff x="0" y="0"/>
          <a:chExt cx="0" cy="0"/>
        </a:xfrm>
      </p:grpSpPr>
      <p:sp>
        <p:nvSpPr>
          <p:cNvPr id="1174" name="Google Shape;1174;p75"/>
          <p:cNvSpPr/>
          <p:nvPr/>
        </p:nvSpPr>
        <p:spPr>
          <a:xfrm>
            <a:off x="370900" y="276425"/>
            <a:ext cx="1969200" cy="411300"/>
          </a:xfrm>
          <a:prstGeom prst="parallelogram">
            <a:avLst>
              <a:gd fmla="val 11476" name="adj"/>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lt1"/>
                </a:solidFill>
                <a:latin typeface="Barlow Semi Condensed"/>
                <a:ea typeface="Barlow Semi Condensed"/>
                <a:cs typeface="Barlow Semi Condensed"/>
                <a:sym typeface="Barlow Semi Condensed"/>
              </a:rPr>
              <a:t>MILESTONE</a:t>
            </a:r>
            <a:endParaRPr b="1" i="1" sz="2400">
              <a:solidFill>
                <a:schemeClr val="lt1"/>
              </a:solidFill>
              <a:latin typeface="Barlow Semi Condensed"/>
              <a:ea typeface="Barlow Semi Condensed"/>
              <a:cs typeface="Barlow Semi Condensed"/>
              <a:sym typeface="Barlow Semi Condensed"/>
            </a:endParaRPr>
          </a:p>
        </p:txBody>
      </p:sp>
      <p:sp>
        <p:nvSpPr>
          <p:cNvPr id="1175" name="Google Shape;1175;p75"/>
          <p:cNvSpPr/>
          <p:nvPr/>
        </p:nvSpPr>
        <p:spPr>
          <a:xfrm>
            <a:off x="2218726" y="197225"/>
            <a:ext cx="357290" cy="581917"/>
          </a:xfrm>
          <a:prstGeom prst="rect">
            <a:avLst/>
          </a:prstGeom>
        </p:spPr>
        <p:txBody>
          <a:bodyPr>
            <a:prstTxWarp prst="textPlain"/>
          </a:bodyPr>
          <a:lstStyle/>
          <a:p>
            <a:pPr lvl="0" algn="ctr"/>
            <a:r>
              <a:rPr b="1" i="1">
                <a:ln cap="flat" cmpd="sng" w="19050">
                  <a:solidFill>
                    <a:srgbClr val="000000"/>
                  </a:solidFill>
                  <a:prstDash val="solid"/>
                  <a:round/>
                  <a:headEnd len="sm" w="sm" type="none"/>
                  <a:tailEnd len="sm" w="sm" type="none"/>
                </a:ln>
                <a:noFill/>
                <a:latin typeface="Barlow Semi Condensed"/>
              </a:rPr>
              <a:t>9</a:t>
            </a:r>
          </a:p>
        </p:txBody>
      </p:sp>
      <p:sp>
        <p:nvSpPr>
          <p:cNvPr id="1176" name="Google Shape;1176;p75"/>
          <p:cNvSpPr/>
          <p:nvPr/>
        </p:nvSpPr>
        <p:spPr>
          <a:xfrm>
            <a:off x="3036938" y="779150"/>
            <a:ext cx="3070117" cy="309964"/>
          </a:xfrm>
          <a:prstGeom prst="rect">
            <a:avLst/>
          </a:prstGeom>
        </p:spPr>
        <p:txBody>
          <a:bodyPr>
            <a:prstTxWarp prst="textPlain"/>
          </a:bodyPr>
          <a:lstStyle/>
          <a:p>
            <a:pPr lvl="0" algn="ctr"/>
            <a:r>
              <a:rPr b="1" i="1">
                <a:ln>
                  <a:noFill/>
                </a:ln>
                <a:solidFill>
                  <a:srgbClr val="6FA8DC"/>
                </a:solidFill>
                <a:latin typeface="Barlow Semi Condensed"/>
              </a:rPr>
              <a:t>secretmessage.txt.huf</a:t>
            </a:r>
          </a:p>
        </p:txBody>
      </p:sp>
      <p:sp>
        <p:nvSpPr>
          <p:cNvPr id="1177" name="Google Shape;1177;p75"/>
          <p:cNvSpPr/>
          <p:nvPr/>
        </p:nvSpPr>
        <p:spPr>
          <a:xfrm>
            <a:off x="3832252" y="301613"/>
            <a:ext cx="1479489"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SUBMIT</a:t>
            </a:r>
          </a:p>
        </p:txBody>
      </p:sp>
      <p:sp>
        <p:nvSpPr>
          <p:cNvPr id="1178" name="Google Shape;1178;p75"/>
          <p:cNvSpPr/>
          <p:nvPr/>
        </p:nvSpPr>
        <p:spPr>
          <a:xfrm>
            <a:off x="2255700" y="2027100"/>
            <a:ext cx="4632600" cy="17574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Roboto Mono"/>
                <a:ea typeface="Roboto Mono"/>
                <a:cs typeface="Roboto Mono"/>
                <a:sym typeface="Roboto Mono"/>
              </a:rPr>
              <a:t>{110:17, 121:8, 108:4, 118:7, 115:2, 109:1, 119:1, 98:1, 101:20, 99:1, 117:9, 10:5, 100:6, 97:12, 111:15, 112:1, 105:2, 116:4, 104:1, 78:6, 114:11, 32:28, 103:8, 107:1, 256:1}��98�����4��spd</a:t>
            </a:r>
            <a:endParaRPr>
              <a:latin typeface="Roboto Mono"/>
              <a:ea typeface="Roboto Mono"/>
              <a:cs typeface="Roboto Mono"/>
              <a:sym typeface="Roboto Mono"/>
            </a:endParaRPr>
          </a:p>
          <a:p>
            <a:pPr indent="0" lvl="0" marL="0" rtl="0" algn="l">
              <a:spcBef>
                <a:spcPts val="0"/>
              </a:spcBef>
              <a:spcAft>
                <a:spcPts val="0"/>
              </a:spcAft>
              <a:buNone/>
            </a:pPr>
            <a:r>
              <a:rPr lang="en">
                <a:latin typeface="Roboto Mono"/>
                <a:ea typeface="Roboto Mono"/>
                <a:cs typeface="Roboto Mono"/>
                <a:sym typeface="Roboto Mono"/>
              </a:rPr>
              <a:t>����9G�R��S�ۚ'�?���98�&amp;���O'���spdM�?�k������#k���D������a</a:t>
            </a:r>
            <a:endParaRPr>
              <a:latin typeface="Roboto Mono"/>
              <a:ea typeface="Roboto Mono"/>
              <a:cs typeface="Roboto Mono"/>
              <a:sym typeface="Roboto Mono"/>
            </a:endParaRPr>
          </a:p>
        </p:txBody>
      </p:sp>
      <p:sp>
        <p:nvSpPr>
          <p:cNvPr id="1179" name="Google Shape;1179;p75"/>
          <p:cNvSpPr txBox="1"/>
          <p:nvPr/>
        </p:nvSpPr>
        <p:spPr>
          <a:xfrm>
            <a:off x="3293700" y="3889650"/>
            <a:ext cx="2556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i</a:t>
            </a:r>
            <a:r>
              <a:rPr b="1" i="1" lang="en">
                <a:solidFill>
                  <a:srgbClr val="6FA8DC"/>
                </a:solidFill>
                <a:latin typeface="Barlow Semi Condensed"/>
                <a:ea typeface="Barlow Semi Condensed"/>
                <a:cs typeface="Barlow Semi Condensed"/>
                <a:sym typeface="Barlow Semi Condensed"/>
              </a:rPr>
              <a:t>t should look like gibberish</a:t>
            </a:r>
            <a:endParaRPr b="1" i="1">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183" name="Shape 1183"/>
        <p:cNvGrpSpPr/>
        <p:nvPr/>
      </p:nvGrpSpPr>
      <p:grpSpPr>
        <a:xfrm>
          <a:off x="0" y="0"/>
          <a:ext cx="0" cy="0"/>
          <a:chOff x="0" y="0"/>
          <a:chExt cx="0" cy="0"/>
        </a:xfrm>
      </p:grpSpPr>
      <p:sp>
        <p:nvSpPr>
          <p:cNvPr id="1184" name="Google Shape;1184;p76"/>
          <p:cNvSpPr/>
          <p:nvPr/>
        </p:nvSpPr>
        <p:spPr>
          <a:xfrm>
            <a:off x="370900" y="276425"/>
            <a:ext cx="1969200" cy="411300"/>
          </a:xfrm>
          <a:prstGeom prst="parallelogram">
            <a:avLst>
              <a:gd fmla="val 11476" name="adj"/>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400">
                <a:solidFill>
                  <a:schemeClr val="lt1"/>
                </a:solidFill>
                <a:latin typeface="Barlow Semi Condensed"/>
                <a:ea typeface="Barlow Semi Condensed"/>
                <a:cs typeface="Barlow Semi Condensed"/>
                <a:sym typeface="Barlow Semi Condensed"/>
              </a:rPr>
              <a:t>MILESTONE</a:t>
            </a:r>
            <a:endParaRPr b="1" i="1" sz="2400">
              <a:solidFill>
                <a:schemeClr val="lt1"/>
              </a:solidFill>
              <a:latin typeface="Barlow Semi Condensed"/>
              <a:ea typeface="Barlow Semi Condensed"/>
              <a:cs typeface="Barlow Semi Condensed"/>
              <a:sym typeface="Barlow Semi Condensed"/>
            </a:endParaRPr>
          </a:p>
        </p:txBody>
      </p:sp>
      <p:sp>
        <p:nvSpPr>
          <p:cNvPr id="1185" name="Google Shape;1185;p76"/>
          <p:cNvSpPr/>
          <p:nvPr/>
        </p:nvSpPr>
        <p:spPr>
          <a:xfrm>
            <a:off x="2218726" y="197225"/>
            <a:ext cx="357290" cy="581917"/>
          </a:xfrm>
          <a:prstGeom prst="rect">
            <a:avLst/>
          </a:prstGeom>
        </p:spPr>
        <p:txBody>
          <a:bodyPr>
            <a:prstTxWarp prst="textPlain"/>
          </a:bodyPr>
          <a:lstStyle/>
          <a:p>
            <a:pPr lvl="0" algn="ctr"/>
            <a:r>
              <a:rPr b="1" i="1">
                <a:ln cap="flat" cmpd="sng" w="19050">
                  <a:solidFill>
                    <a:srgbClr val="000000"/>
                  </a:solidFill>
                  <a:prstDash val="solid"/>
                  <a:round/>
                  <a:headEnd len="sm" w="sm" type="none"/>
                  <a:tailEnd len="sm" w="sm" type="none"/>
                </a:ln>
                <a:noFill/>
                <a:latin typeface="Barlow Semi Condensed"/>
              </a:rPr>
              <a:t>9</a:t>
            </a:r>
          </a:p>
        </p:txBody>
      </p:sp>
      <p:sp>
        <p:nvSpPr>
          <p:cNvPr id="1186" name="Google Shape;1186;p76"/>
          <p:cNvSpPr/>
          <p:nvPr/>
        </p:nvSpPr>
        <p:spPr>
          <a:xfrm>
            <a:off x="3637177" y="301350"/>
            <a:ext cx="1869651"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CONTENT</a:t>
            </a:r>
          </a:p>
        </p:txBody>
      </p:sp>
      <p:sp>
        <p:nvSpPr>
          <p:cNvPr id="1187" name="Google Shape;1187;p76"/>
          <p:cNvSpPr txBox="1"/>
          <p:nvPr/>
        </p:nvSpPr>
        <p:spPr>
          <a:xfrm>
            <a:off x="773100" y="1582375"/>
            <a:ext cx="7597800" cy="2691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i="1" lang="en" sz="1500">
                <a:solidFill>
                  <a:srgbClr val="6FA8DC"/>
                </a:solidFill>
                <a:latin typeface="Barlow Semi Condensed"/>
                <a:ea typeface="Barlow Semi Condensed"/>
                <a:cs typeface="Barlow Semi Condensed"/>
                <a:sym typeface="Barlow Semi Condensed"/>
              </a:rPr>
              <a:t>Along with your program, turn in a file </a:t>
            </a:r>
            <a:r>
              <a:rPr b="1" i="1" lang="en" sz="1500">
                <a:solidFill>
                  <a:srgbClr val="434343"/>
                </a:solidFill>
                <a:highlight>
                  <a:srgbClr val="EFEFEF"/>
                </a:highlight>
                <a:latin typeface="Barlow Semi Condensed"/>
                <a:ea typeface="Barlow Semi Condensed"/>
                <a:cs typeface="Barlow Semi Condensed"/>
                <a:sym typeface="Barlow Semi Condensed"/>
              </a:rPr>
              <a:t>secretmessage.txt.huf</a:t>
            </a:r>
            <a:r>
              <a:rPr b="1" i="1" lang="en" sz="1500">
                <a:solidFill>
                  <a:srgbClr val="6FA8DC"/>
                </a:solidFill>
                <a:latin typeface="Barlow Semi Condensed"/>
                <a:ea typeface="Barlow Semi Condensed"/>
                <a:cs typeface="Barlow Semi Condensed"/>
                <a:sym typeface="Barlow Semi Condensed"/>
              </a:rPr>
              <a:t> that stores a compressed message from you to your TAs. Create the file by compressing a text file with your compress function. The message can be anything (appropriate) you choose. Your TA will decompress your message with your program and read it while grading. Your message should be a sufficient amount of effort for 5 points. </a:t>
            </a:r>
            <a:r>
              <a:rPr b="1" i="1" lang="en" sz="1500">
                <a:solidFill>
                  <a:srgbClr val="38761D"/>
                </a:solidFill>
                <a:highlight>
                  <a:srgbClr val="D9EAD3"/>
                </a:highlight>
                <a:latin typeface="Barlow Semi Condensed"/>
                <a:ea typeface="Barlow Semi Condensed"/>
                <a:cs typeface="Barlow Semi Condensed"/>
                <a:sym typeface="Barlow Semi Condensed"/>
              </a:rPr>
              <a:t>An appreciation message to your TA would be really nice</a:t>
            </a:r>
            <a:r>
              <a:rPr b="1" i="1" lang="en" sz="1500">
                <a:solidFill>
                  <a:srgbClr val="6FA8DC"/>
                </a:solidFill>
                <a:latin typeface="Barlow Semi Condensed"/>
                <a:ea typeface="Barlow Semi Condensed"/>
                <a:cs typeface="Barlow Semi Condensed"/>
                <a:sym typeface="Barlow Semi Condensed"/>
              </a:rPr>
              <a:t>. I am not going to put a word limit or a bunch of constraints on this 5 pt component, however, reserve to right to not give credit if the message is not of sufficient effort. Also, you should confirm that the message does in fact decompress properly. We have hidden this test, so you will need to test on your own.</a:t>
            </a:r>
            <a:endParaRPr b="1" i="1" sz="1500">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191" name="Shape 1191"/>
        <p:cNvGrpSpPr/>
        <p:nvPr/>
      </p:nvGrpSpPr>
      <p:grpSpPr>
        <a:xfrm>
          <a:off x="0" y="0"/>
          <a:ext cx="0" cy="0"/>
          <a:chOff x="0" y="0"/>
          <a:chExt cx="0" cy="0"/>
        </a:xfrm>
      </p:grpSpPr>
      <p:sp>
        <p:nvSpPr>
          <p:cNvPr id="1192" name="Google Shape;1192;p77"/>
          <p:cNvSpPr/>
          <p:nvPr/>
        </p:nvSpPr>
        <p:spPr>
          <a:xfrm>
            <a:off x="3663889" y="307650"/>
            <a:ext cx="1816218" cy="35286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gradFill>
                  <a:gsLst>
                    <a:gs pos="0">
                      <a:srgbClr val="CC0000"/>
                    </a:gs>
                    <a:gs pos="14000">
                      <a:srgbClr val="E69138"/>
                    </a:gs>
                    <a:gs pos="27000">
                      <a:srgbClr val="F1C232"/>
                    </a:gs>
                    <a:gs pos="44000">
                      <a:srgbClr val="6AA84F"/>
                    </a:gs>
                    <a:gs pos="57000">
                      <a:srgbClr val="45818E"/>
                    </a:gs>
                    <a:gs pos="67000">
                      <a:srgbClr val="3C78D8"/>
                    </a:gs>
                    <a:gs pos="72000">
                      <a:srgbClr val="3D85C6"/>
                    </a:gs>
                    <a:gs pos="87000">
                      <a:srgbClr val="674EA7"/>
                    </a:gs>
                    <a:gs pos="100000">
                      <a:srgbClr val="A64D79"/>
                    </a:gs>
                  </a:gsLst>
                  <a:lin ang="0" scaled="0"/>
                </a:gradFill>
                <a:latin typeface="Barlow Semi Condensed"/>
              </a:rPr>
              <a:t>TIMELINE</a:t>
            </a:r>
          </a:p>
        </p:txBody>
      </p:sp>
      <p:sp>
        <p:nvSpPr>
          <p:cNvPr id="1193" name="Google Shape;1193;p77"/>
          <p:cNvSpPr/>
          <p:nvPr/>
        </p:nvSpPr>
        <p:spPr>
          <a:xfrm>
            <a:off x="614775" y="1049975"/>
            <a:ext cx="1416900" cy="17361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Read Project Handout</a:t>
            </a:r>
            <a:endParaRPr b="1" i="1" sz="1200">
              <a:latin typeface="Barlow Semi Condensed"/>
              <a:ea typeface="Barlow Semi Condensed"/>
              <a:cs typeface="Barlow Semi Condensed"/>
              <a:sym typeface="Barlow Semi Condensed"/>
            </a:endParaRPr>
          </a:p>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Review Starter Code</a:t>
            </a:r>
            <a:endParaRPr b="1" i="1" sz="1200">
              <a:latin typeface="Barlow Semi Condensed"/>
              <a:ea typeface="Barlow Semi Condensed"/>
              <a:cs typeface="Barlow Semi Condensed"/>
              <a:sym typeface="Barlow Semi Condensed"/>
            </a:endParaRPr>
          </a:p>
          <a:p>
            <a:pPr indent="0" lvl="0" marL="0" rtl="0" algn="ctr">
              <a:lnSpc>
                <a:spcPct val="100000"/>
              </a:lnSpc>
              <a:spcBef>
                <a:spcPts val="1000"/>
              </a:spcBef>
              <a:spcAft>
                <a:spcPts val="0"/>
              </a:spcAft>
              <a:buNone/>
            </a:pPr>
            <a:r>
              <a:rPr b="1" i="1" lang="en" sz="1200">
                <a:solidFill>
                  <a:srgbClr val="073763"/>
                </a:solidFill>
                <a:highlight>
                  <a:srgbClr val="CFE2F3"/>
                </a:highlight>
                <a:latin typeface="Barlow Semi Condensed"/>
                <a:ea typeface="Barlow Semi Condensed"/>
                <a:cs typeface="Barlow Semi Condensed"/>
                <a:sym typeface="Barlow Semi Condensed"/>
              </a:rPr>
              <a:t>Project Jumpstart</a:t>
            </a:r>
            <a:endParaRPr b="1" i="1" sz="1200">
              <a:solidFill>
                <a:srgbClr val="073763"/>
              </a:solidFill>
              <a:highlight>
                <a:srgbClr val="CFE2F3"/>
              </a:highlight>
              <a:latin typeface="Barlow Semi Condensed"/>
              <a:ea typeface="Barlow Semi Condensed"/>
              <a:cs typeface="Barlow Semi Condensed"/>
              <a:sym typeface="Barlow Semi Condensed"/>
            </a:endParaRPr>
          </a:p>
        </p:txBody>
      </p:sp>
      <p:sp>
        <p:nvSpPr>
          <p:cNvPr id="1194" name="Google Shape;1194;p77"/>
          <p:cNvSpPr/>
          <p:nvPr/>
        </p:nvSpPr>
        <p:spPr>
          <a:xfrm>
            <a:off x="2239163" y="1049975"/>
            <a:ext cx="1416900" cy="1736100"/>
          </a:xfrm>
          <a:prstGeom prst="roundRect">
            <a:avLst>
              <a:gd fmla="val 16667" name="adj"/>
            </a:avLst>
          </a:prstGeom>
          <a:solidFill>
            <a:srgbClr val="D9D9D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Study for Midterm Exam (Hummel)</a:t>
            </a:r>
            <a:endParaRPr b="1" i="1" sz="1200">
              <a:latin typeface="Barlow Semi Condensed"/>
              <a:ea typeface="Barlow Semi Condensed"/>
              <a:cs typeface="Barlow Semi Condensed"/>
              <a:sym typeface="Barlow Semi Condensed"/>
            </a:endParaRPr>
          </a:p>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Prep for Oral Exams (Reckinger)</a:t>
            </a:r>
            <a:endParaRPr b="1" i="1" sz="1200">
              <a:latin typeface="Barlow Semi Condensed"/>
              <a:ea typeface="Barlow Semi Condensed"/>
              <a:cs typeface="Barlow Semi Condensed"/>
              <a:sym typeface="Barlow Semi Condensed"/>
            </a:endParaRPr>
          </a:p>
        </p:txBody>
      </p:sp>
      <p:sp>
        <p:nvSpPr>
          <p:cNvPr id="1195" name="Google Shape;1195;p77"/>
          <p:cNvSpPr/>
          <p:nvPr/>
        </p:nvSpPr>
        <p:spPr>
          <a:xfrm>
            <a:off x="5487938" y="1049975"/>
            <a:ext cx="1416900" cy="17361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Work on the Frequency Map function</a:t>
            </a:r>
            <a:endParaRPr b="1" i="1" sz="1200">
              <a:latin typeface="Barlow Semi Condensed"/>
              <a:ea typeface="Barlow Semi Condensed"/>
              <a:cs typeface="Barlow Semi Condensed"/>
              <a:sym typeface="Barlow Semi Condensed"/>
            </a:endParaRPr>
          </a:p>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Start on Milestone 2 as well</a:t>
            </a:r>
            <a:endParaRPr b="1" i="1" sz="1200">
              <a:latin typeface="Barlow Semi Condensed"/>
              <a:ea typeface="Barlow Semi Condensed"/>
              <a:cs typeface="Barlow Semi Condensed"/>
              <a:sym typeface="Barlow Semi Condensed"/>
            </a:endParaRPr>
          </a:p>
        </p:txBody>
      </p:sp>
      <p:sp>
        <p:nvSpPr>
          <p:cNvPr id="1196" name="Google Shape;1196;p77"/>
          <p:cNvSpPr/>
          <p:nvPr/>
        </p:nvSpPr>
        <p:spPr>
          <a:xfrm>
            <a:off x="3863550" y="1049975"/>
            <a:ext cx="1416900" cy="17361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Start</a:t>
            </a:r>
            <a:r>
              <a:rPr b="1" i="1" lang="en" sz="1200">
                <a:latin typeface="Barlow Semi Condensed"/>
                <a:ea typeface="Barlow Semi Condensed"/>
                <a:cs typeface="Barlow Semi Condensed"/>
                <a:sym typeface="Barlow Semi Condensed"/>
              </a:rPr>
              <a:t> with Milestone 0</a:t>
            </a:r>
            <a:endParaRPr b="1" i="1" sz="1200">
              <a:latin typeface="Barlow Semi Condensed"/>
              <a:ea typeface="Barlow Semi Condensed"/>
              <a:cs typeface="Barlow Semi Condensed"/>
              <a:sym typeface="Barlow Semi Condensed"/>
            </a:endParaRPr>
          </a:p>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You might want to revisit Project 4 code</a:t>
            </a:r>
            <a:endParaRPr b="1" i="1" sz="1200">
              <a:latin typeface="Barlow Semi Condensed"/>
              <a:ea typeface="Barlow Semi Condensed"/>
              <a:cs typeface="Barlow Semi Condensed"/>
              <a:sym typeface="Barlow Semi Condensed"/>
            </a:endParaRPr>
          </a:p>
        </p:txBody>
      </p:sp>
      <p:sp>
        <p:nvSpPr>
          <p:cNvPr id="1197" name="Google Shape;1197;p77"/>
          <p:cNvSpPr/>
          <p:nvPr/>
        </p:nvSpPr>
        <p:spPr>
          <a:xfrm>
            <a:off x="7112326" y="1049975"/>
            <a:ext cx="1416900" cy="17361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Review Priority Queue lectures</a:t>
            </a:r>
            <a:endParaRPr b="1" i="1" sz="1200">
              <a:latin typeface="Barlow Semi Condensed"/>
              <a:ea typeface="Barlow Semi Condensed"/>
              <a:cs typeface="Barlow Semi Condensed"/>
              <a:sym typeface="Barlow Semi Condensed"/>
            </a:endParaRPr>
          </a:p>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Continue working on Milestone 2</a:t>
            </a:r>
            <a:endParaRPr b="1" i="1" sz="1200">
              <a:latin typeface="Barlow Semi Condensed"/>
              <a:ea typeface="Barlow Semi Condensed"/>
              <a:cs typeface="Barlow Semi Condensed"/>
              <a:sym typeface="Barlow Semi Condensed"/>
            </a:endParaRPr>
          </a:p>
        </p:txBody>
      </p:sp>
      <p:sp>
        <p:nvSpPr>
          <p:cNvPr id="1198" name="Google Shape;1198;p77"/>
          <p:cNvSpPr/>
          <p:nvPr/>
        </p:nvSpPr>
        <p:spPr>
          <a:xfrm>
            <a:off x="614775" y="3175524"/>
            <a:ext cx="1416900" cy="17361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Review Project 5, mymap</a:t>
            </a:r>
            <a:endParaRPr b="1" i="1" sz="1200">
              <a:latin typeface="Barlow Semi Condensed"/>
              <a:ea typeface="Barlow Semi Condensed"/>
              <a:cs typeface="Barlow Semi Condensed"/>
              <a:sym typeface="Barlow Semi Condensed"/>
            </a:endParaRPr>
          </a:p>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Work on Milestone 3, it’s quite tricky</a:t>
            </a:r>
            <a:endParaRPr b="1" i="1" sz="1200">
              <a:latin typeface="Barlow Semi Condensed"/>
              <a:ea typeface="Barlow Semi Condensed"/>
              <a:cs typeface="Barlow Semi Condensed"/>
              <a:sym typeface="Barlow Semi Condensed"/>
            </a:endParaRPr>
          </a:p>
        </p:txBody>
      </p:sp>
      <p:sp>
        <p:nvSpPr>
          <p:cNvPr id="1199" name="Google Shape;1199;p77"/>
          <p:cNvSpPr/>
          <p:nvPr/>
        </p:nvSpPr>
        <p:spPr>
          <a:xfrm>
            <a:off x="2239163" y="3175524"/>
            <a:ext cx="1416900" cy="17361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Here, work on Milestones 4 and 5, encode and decode</a:t>
            </a:r>
            <a:endParaRPr b="1" i="1" sz="1200">
              <a:latin typeface="Barlow Semi Condensed"/>
              <a:ea typeface="Barlow Semi Condensed"/>
              <a:cs typeface="Barlow Semi Condensed"/>
              <a:sym typeface="Barlow Semi Condensed"/>
            </a:endParaRPr>
          </a:p>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Do Milestone 6 as well</a:t>
            </a:r>
            <a:endParaRPr b="1" i="1" sz="1200">
              <a:latin typeface="Barlow Semi Condensed"/>
              <a:ea typeface="Barlow Semi Condensed"/>
              <a:cs typeface="Barlow Semi Condensed"/>
              <a:sym typeface="Barlow Semi Condensed"/>
            </a:endParaRPr>
          </a:p>
        </p:txBody>
      </p:sp>
      <p:sp>
        <p:nvSpPr>
          <p:cNvPr id="1200" name="Google Shape;1200;p77"/>
          <p:cNvSpPr/>
          <p:nvPr/>
        </p:nvSpPr>
        <p:spPr>
          <a:xfrm>
            <a:off x="5487938" y="3175524"/>
            <a:ext cx="1416900" cy="17361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Milestone 8</a:t>
            </a:r>
            <a:endParaRPr b="1" i="1" sz="1200">
              <a:latin typeface="Barlow Semi Condensed"/>
              <a:ea typeface="Barlow Semi Condensed"/>
              <a:cs typeface="Barlow Semi Condensed"/>
              <a:sym typeface="Barlow Semi Condensed"/>
            </a:endParaRPr>
          </a:p>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Write your creative component text file</a:t>
            </a:r>
            <a:endParaRPr b="1" i="1" sz="1200">
              <a:latin typeface="Barlow Semi Condensed"/>
              <a:ea typeface="Barlow Semi Condensed"/>
              <a:cs typeface="Barlow Semi Condensed"/>
              <a:sym typeface="Barlow Semi Condensed"/>
            </a:endParaRPr>
          </a:p>
        </p:txBody>
      </p:sp>
      <p:sp>
        <p:nvSpPr>
          <p:cNvPr id="1201" name="Google Shape;1201;p77"/>
          <p:cNvSpPr/>
          <p:nvPr/>
        </p:nvSpPr>
        <p:spPr>
          <a:xfrm>
            <a:off x="3863550" y="3175524"/>
            <a:ext cx="1416900" cy="17361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Milestone</a:t>
            </a:r>
            <a:r>
              <a:rPr b="1" i="1" lang="en" sz="1200">
                <a:latin typeface="Barlow Semi Condensed"/>
                <a:ea typeface="Barlow Semi Condensed"/>
                <a:cs typeface="Barlow Semi Condensed"/>
                <a:sym typeface="Barlow Semi Condensed"/>
              </a:rPr>
              <a:t> 7</a:t>
            </a:r>
            <a:endParaRPr b="1" i="1" sz="1200">
              <a:latin typeface="Barlow Semi Condensed"/>
              <a:ea typeface="Barlow Semi Condensed"/>
              <a:cs typeface="Barlow Semi Condensed"/>
              <a:sym typeface="Barlow Semi Condensed"/>
            </a:endParaRPr>
          </a:p>
        </p:txBody>
      </p:sp>
      <p:sp>
        <p:nvSpPr>
          <p:cNvPr id="1202" name="Google Shape;1202;p77"/>
          <p:cNvSpPr/>
          <p:nvPr/>
        </p:nvSpPr>
        <p:spPr>
          <a:xfrm>
            <a:off x="7112326" y="3175524"/>
            <a:ext cx="1416900" cy="1736100"/>
          </a:xfrm>
          <a:prstGeom prst="roundRect">
            <a:avLst>
              <a:gd fmla="val 16667" name="adj"/>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000"/>
              </a:spcBef>
              <a:spcAft>
                <a:spcPts val="0"/>
              </a:spcAft>
              <a:buNone/>
            </a:pPr>
            <a:r>
              <a:rPr b="1" i="1" lang="en" sz="1200">
                <a:latin typeface="Barlow Semi Condensed"/>
                <a:ea typeface="Barlow Semi Condensed"/>
                <a:cs typeface="Barlow Semi Condensed"/>
                <a:sym typeface="Barlow Semi Condensed"/>
              </a:rPr>
              <a:t>Polish off your code</a:t>
            </a:r>
            <a:endParaRPr b="1" i="1" sz="1200">
              <a:latin typeface="Barlow Semi Condensed"/>
              <a:ea typeface="Barlow Semi Condensed"/>
              <a:cs typeface="Barlow Semi Condensed"/>
              <a:sym typeface="Barlow Semi Condensed"/>
            </a:endParaRPr>
          </a:p>
          <a:p>
            <a:pPr indent="0" lvl="0" marL="0" rtl="0" algn="ctr">
              <a:lnSpc>
                <a:spcPct val="100000"/>
              </a:lnSpc>
              <a:spcBef>
                <a:spcPts val="1000"/>
              </a:spcBef>
              <a:spcAft>
                <a:spcPts val="0"/>
              </a:spcAft>
              <a:buNone/>
            </a:pPr>
            <a:r>
              <a:rPr b="1" i="1" lang="en" sz="1200">
                <a:solidFill>
                  <a:srgbClr val="274E13"/>
                </a:solidFill>
                <a:highlight>
                  <a:srgbClr val="D9EAD3"/>
                </a:highlight>
                <a:latin typeface="Barlow Semi Condensed"/>
                <a:ea typeface="Barlow Semi Condensed"/>
                <a:cs typeface="Barlow Semi Condensed"/>
                <a:sym typeface="Barlow Semi Condensed"/>
              </a:rPr>
              <a:t>Submit for Extra Credit</a:t>
            </a:r>
            <a:endParaRPr b="1" i="1" sz="1200">
              <a:solidFill>
                <a:srgbClr val="274E13"/>
              </a:solidFill>
              <a:highlight>
                <a:srgbClr val="D9EAD3"/>
              </a:highlight>
              <a:latin typeface="Barlow Semi Condensed"/>
              <a:ea typeface="Barlow Semi Condensed"/>
              <a:cs typeface="Barlow Semi Condensed"/>
              <a:sym typeface="Barlow Semi Condensed"/>
            </a:endParaRPr>
          </a:p>
        </p:txBody>
      </p:sp>
      <p:sp>
        <p:nvSpPr>
          <p:cNvPr id="1203" name="Google Shape;1203;p77"/>
          <p:cNvSpPr/>
          <p:nvPr/>
        </p:nvSpPr>
        <p:spPr>
          <a:xfrm>
            <a:off x="3964138" y="900875"/>
            <a:ext cx="1202215" cy="24498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chemeClr val="lt1"/>
                </a:solidFill>
                <a:latin typeface="Barlow Semi Condensed"/>
              </a:rPr>
              <a:t>wednesday</a:t>
            </a:r>
          </a:p>
        </p:txBody>
      </p:sp>
      <p:sp>
        <p:nvSpPr>
          <p:cNvPr id="1204" name="Google Shape;1204;p77"/>
          <p:cNvSpPr/>
          <p:nvPr/>
        </p:nvSpPr>
        <p:spPr>
          <a:xfrm>
            <a:off x="7219663" y="3012600"/>
            <a:ext cx="1202215" cy="24498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chemeClr val="lt1"/>
                </a:solidFill>
                <a:latin typeface="Barlow Semi Condensed"/>
              </a:rPr>
              <a:t>wednesday</a:t>
            </a:r>
          </a:p>
        </p:txBody>
      </p:sp>
      <p:sp>
        <p:nvSpPr>
          <p:cNvPr id="1205" name="Google Shape;1205;p77"/>
          <p:cNvSpPr/>
          <p:nvPr/>
        </p:nvSpPr>
        <p:spPr>
          <a:xfrm>
            <a:off x="901750" y="904688"/>
            <a:ext cx="853431" cy="24498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chemeClr val="lt1"/>
                </a:solidFill>
                <a:latin typeface="Barlow Semi Condensed"/>
              </a:rPr>
              <a:t>monday</a:t>
            </a:r>
          </a:p>
        </p:txBody>
      </p:sp>
      <p:sp>
        <p:nvSpPr>
          <p:cNvPr id="1206" name="Google Shape;1206;p77"/>
          <p:cNvSpPr/>
          <p:nvPr/>
        </p:nvSpPr>
        <p:spPr>
          <a:xfrm>
            <a:off x="2514413" y="904700"/>
            <a:ext cx="852886" cy="24498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chemeClr val="lt1"/>
                </a:solidFill>
                <a:latin typeface="Barlow Semi Condensed"/>
              </a:rPr>
              <a:t>tuesday</a:t>
            </a:r>
          </a:p>
        </p:txBody>
      </p:sp>
      <p:sp>
        <p:nvSpPr>
          <p:cNvPr id="1207" name="Google Shape;1207;p77"/>
          <p:cNvSpPr/>
          <p:nvPr/>
        </p:nvSpPr>
        <p:spPr>
          <a:xfrm>
            <a:off x="5715638" y="900875"/>
            <a:ext cx="947984" cy="24498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chemeClr val="lt1"/>
                </a:solidFill>
                <a:latin typeface="Barlow Semi Condensed"/>
              </a:rPr>
              <a:t>thursday</a:t>
            </a:r>
          </a:p>
        </p:txBody>
      </p:sp>
      <p:sp>
        <p:nvSpPr>
          <p:cNvPr id="1208" name="Google Shape;1208;p77"/>
          <p:cNvSpPr/>
          <p:nvPr/>
        </p:nvSpPr>
        <p:spPr>
          <a:xfrm>
            <a:off x="7499163" y="900613"/>
            <a:ext cx="629719" cy="253155"/>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chemeClr val="lt1"/>
                </a:solidFill>
                <a:latin typeface="Barlow Semi Condensed"/>
              </a:rPr>
              <a:t>friday</a:t>
            </a:r>
          </a:p>
        </p:txBody>
      </p:sp>
      <p:sp>
        <p:nvSpPr>
          <p:cNvPr id="1209" name="Google Shape;1209;p77"/>
          <p:cNvSpPr/>
          <p:nvPr/>
        </p:nvSpPr>
        <p:spPr>
          <a:xfrm>
            <a:off x="4145288" y="3012600"/>
            <a:ext cx="853431" cy="24498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chemeClr val="lt1"/>
                </a:solidFill>
                <a:latin typeface="Barlow Semi Condensed"/>
              </a:rPr>
              <a:t>monday</a:t>
            </a:r>
          </a:p>
        </p:txBody>
      </p:sp>
      <p:sp>
        <p:nvSpPr>
          <p:cNvPr id="1210" name="Google Shape;1210;p77"/>
          <p:cNvSpPr/>
          <p:nvPr/>
        </p:nvSpPr>
        <p:spPr>
          <a:xfrm>
            <a:off x="5769938" y="3012600"/>
            <a:ext cx="852886" cy="24498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chemeClr val="lt1"/>
                </a:solidFill>
                <a:latin typeface="Barlow Semi Condensed"/>
              </a:rPr>
              <a:t>tuesday</a:t>
            </a:r>
          </a:p>
        </p:txBody>
      </p:sp>
      <p:sp>
        <p:nvSpPr>
          <p:cNvPr id="1211" name="Google Shape;1211;p77"/>
          <p:cNvSpPr/>
          <p:nvPr/>
        </p:nvSpPr>
        <p:spPr>
          <a:xfrm>
            <a:off x="845963" y="3012600"/>
            <a:ext cx="954524" cy="24498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4CCCC"/>
                </a:solidFill>
                <a:latin typeface="Barlow Semi Condensed"/>
              </a:rPr>
              <a:t>saturday</a:t>
            </a:r>
          </a:p>
        </p:txBody>
      </p:sp>
      <p:sp>
        <p:nvSpPr>
          <p:cNvPr id="1212" name="Google Shape;1212;p77"/>
          <p:cNvSpPr/>
          <p:nvPr/>
        </p:nvSpPr>
        <p:spPr>
          <a:xfrm>
            <a:off x="2561225" y="3012600"/>
            <a:ext cx="772775" cy="244980"/>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F4CCCC"/>
                </a:solidFill>
                <a:latin typeface="Barlow Semi Condensed"/>
              </a:rPr>
              <a:t>sunday</a:t>
            </a: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216" name="Shape 1216"/>
        <p:cNvGrpSpPr/>
        <p:nvPr/>
      </p:nvGrpSpPr>
      <p:grpSpPr>
        <a:xfrm>
          <a:off x="0" y="0"/>
          <a:ext cx="0" cy="0"/>
          <a:chOff x="0" y="0"/>
          <a:chExt cx="0" cy="0"/>
        </a:xfrm>
      </p:grpSpPr>
      <p:sp>
        <p:nvSpPr>
          <p:cNvPr id="1217" name="Google Shape;1217;p78"/>
          <p:cNvSpPr/>
          <p:nvPr/>
        </p:nvSpPr>
        <p:spPr>
          <a:xfrm>
            <a:off x="2774175" y="1423738"/>
            <a:ext cx="3595662" cy="1205881"/>
          </a:xfrm>
          <a:prstGeom prst="rect">
            <a:avLst/>
          </a:prstGeom>
        </p:spPr>
        <p:txBody>
          <a:bodyPr>
            <a:prstTxWarp prst="textPlain"/>
          </a:bodyPr>
          <a:lstStyle/>
          <a:p>
            <a:pPr lvl="0" algn="ctr"/>
            <a:r>
              <a:rPr b="1" i="1">
                <a:ln cap="flat" cmpd="sng" w="38100">
                  <a:solidFill>
                    <a:schemeClr val="dk1"/>
                  </a:solidFill>
                  <a:prstDash val="solid"/>
                  <a:round/>
                  <a:headEnd len="sm" w="sm" type="none"/>
                  <a:tailEnd len="sm" w="sm" type="none"/>
                </a:ln>
                <a:solidFill>
                  <a:srgbClr val="E06666"/>
                </a:solidFill>
                <a:latin typeface="Barlow Semi Condensed"/>
              </a:rPr>
              <a:t>DEMO</a:t>
            </a:r>
          </a:p>
        </p:txBody>
      </p:sp>
      <p:sp>
        <p:nvSpPr>
          <p:cNvPr id="1218" name="Google Shape;1218;p78"/>
          <p:cNvSpPr/>
          <p:nvPr/>
        </p:nvSpPr>
        <p:spPr>
          <a:xfrm>
            <a:off x="2825402" y="925100"/>
            <a:ext cx="3493185" cy="371975"/>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TIME PERMITTING</a:t>
            </a:r>
          </a:p>
        </p:txBody>
      </p:sp>
      <p:sp>
        <p:nvSpPr>
          <p:cNvPr id="1219" name="Google Shape;1219;p78"/>
          <p:cNvSpPr/>
          <p:nvPr/>
        </p:nvSpPr>
        <p:spPr>
          <a:xfrm>
            <a:off x="2634475" y="2756288"/>
            <a:ext cx="3875062" cy="319918"/>
          </a:xfrm>
          <a:prstGeom prst="rect">
            <a:avLst/>
          </a:prstGeom>
        </p:spPr>
        <p:txBody>
          <a:bodyPr>
            <a:prstTxWarp prst="textPlain"/>
          </a:bodyPr>
          <a:lstStyle/>
          <a:p>
            <a:pPr lvl="0" algn="ctr"/>
            <a:r>
              <a:rPr b="1" i="1">
                <a:ln>
                  <a:noFill/>
                </a:ln>
                <a:solidFill>
                  <a:srgbClr val="6FA8DC"/>
                </a:solidFill>
                <a:latin typeface="Barlow Semi Condensed"/>
              </a:rPr>
              <a:t>Jumpstart Recording - 38:00</a:t>
            </a:r>
          </a:p>
        </p:txBody>
      </p:sp>
      <p:sp>
        <p:nvSpPr>
          <p:cNvPr id="1220" name="Google Shape;1220;p78"/>
          <p:cNvSpPr/>
          <p:nvPr/>
        </p:nvSpPr>
        <p:spPr>
          <a:xfrm>
            <a:off x="2914739" y="3571088"/>
            <a:ext cx="3314509" cy="239316"/>
          </a:xfrm>
          <a:prstGeom prst="rect">
            <a:avLst/>
          </a:prstGeom>
        </p:spPr>
        <p:txBody>
          <a:bodyPr>
            <a:prstTxWarp prst="textPlain"/>
          </a:bodyPr>
          <a:lstStyle/>
          <a:p>
            <a:pPr lvl="0" algn="ctr"/>
            <a:r>
              <a:rPr b="1" i="1">
                <a:ln cap="flat" cmpd="sng" w="9525">
                  <a:solidFill>
                    <a:schemeClr val="dk1"/>
                  </a:solidFill>
                  <a:prstDash val="solid"/>
                  <a:round/>
                  <a:headEnd len="sm" w="sm" type="none"/>
                  <a:tailEnd len="sm" w="sm" type="none"/>
                </a:ln>
                <a:solidFill>
                  <a:srgbClr val="CC0000"/>
                </a:solidFill>
                <a:latin typeface="Barlow Semi Condensed"/>
              </a:rPr>
              <a:t>USEFUL TERMINAL STUFF</a:t>
            </a:r>
          </a:p>
        </p:txBody>
      </p:sp>
      <p:sp>
        <p:nvSpPr>
          <p:cNvPr id="1221" name="Google Shape;1221;p78"/>
          <p:cNvSpPr/>
          <p:nvPr/>
        </p:nvSpPr>
        <p:spPr>
          <a:xfrm>
            <a:off x="2958188" y="3939900"/>
            <a:ext cx="1474500" cy="2295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Roboto Mono"/>
                <a:ea typeface="Roboto Mono"/>
                <a:cs typeface="Roboto Mono"/>
                <a:sym typeface="Roboto Mono"/>
              </a:rPr>
              <a:t>ls -l | grep .txt</a:t>
            </a:r>
            <a:endParaRPr sz="700">
              <a:latin typeface="Roboto Mono"/>
              <a:ea typeface="Roboto Mono"/>
              <a:cs typeface="Roboto Mono"/>
              <a:sym typeface="Roboto Mono"/>
            </a:endParaRPr>
          </a:p>
        </p:txBody>
      </p:sp>
      <p:sp>
        <p:nvSpPr>
          <p:cNvPr id="1222" name="Google Shape;1222;p78"/>
          <p:cNvSpPr/>
          <p:nvPr/>
        </p:nvSpPr>
        <p:spPr>
          <a:xfrm>
            <a:off x="2958188" y="4242577"/>
            <a:ext cx="1474500" cy="229500"/>
          </a:xfrm>
          <a:prstGeom prst="rect">
            <a:avLst/>
          </a:prstGeom>
          <a:solidFill>
            <a:srgbClr val="EFEFE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latin typeface="Roboto Mono"/>
                <a:ea typeface="Roboto Mono"/>
                <a:cs typeface="Roboto Mono"/>
                <a:sym typeface="Roboto Mono"/>
              </a:rPr>
              <a:t>touch secretmessage.txt</a:t>
            </a:r>
            <a:endParaRPr sz="700">
              <a:latin typeface="Roboto Mono"/>
              <a:ea typeface="Roboto Mono"/>
              <a:cs typeface="Roboto Mono"/>
              <a:sym typeface="Roboto Mono"/>
            </a:endParaRPr>
          </a:p>
        </p:txBody>
      </p:sp>
      <p:sp>
        <p:nvSpPr>
          <p:cNvPr id="1223" name="Google Shape;1223;p78"/>
          <p:cNvSpPr txBox="1"/>
          <p:nvPr/>
        </p:nvSpPr>
        <p:spPr>
          <a:xfrm>
            <a:off x="4434713" y="3893100"/>
            <a:ext cx="1751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900">
                <a:solidFill>
                  <a:srgbClr val="6FA8DC"/>
                </a:solidFill>
                <a:latin typeface="Barlow Semi Condensed"/>
                <a:ea typeface="Barlow Semi Condensed"/>
                <a:cs typeface="Barlow Semi Condensed"/>
                <a:sym typeface="Barlow Semi Condensed"/>
              </a:rPr>
              <a:t>List all .txt files with sizes in bytes</a:t>
            </a:r>
            <a:endParaRPr b="1" i="1" sz="900">
              <a:solidFill>
                <a:srgbClr val="6FA8DC"/>
              </a:solidFill>
              <a:latin typeface="Barlow Semi Condensed"/>
              <a:ea typeface="Barlow Semi Condensed"/>
              <a:cs typeface="Barlow Semi Condensed"/>
              <a:sym typeface="Barlow Semi Condensed"/>
            </a:endParaRPr>
          </a:p>
        </p:txBody>
      </p:sp>
      <p:sp>
        <p:nvSpPr>
          <p:cNvPr id="1224" name="Google Shape;1224;p78"/>
          <p:cNvSpPr txBox="1"/>
          <p:nvPr/>
        </p:nvSpPr>
        <p:spPr>
          <a:xfrm>
            <a:off x="4434713" y="4195776"/>
            <a:ext cx="1751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900">
                <a:solidFill>
                  <a:srgbClr val="6FA8DC"/>
                </a:solidFill>
                <a:latin typeface="Barlow Semi Condensed"/>
                <a:ea typeface="Barlow Semi Condensed"/>
                <a:cs typeface="Barlow Semi Condensed"/>
                <a:sym typeface="Barlow Semi Condensed"/>
              </a:rPr>
              <a:t>Create a new text file</a:t>
            </a:r>
            <a:endParaRPr b="1" i="1" sz="900">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228" name="Shape 1228"/>
        <p:cNvGrpSpPr/>
        <p:nvPr/>
      </p:nvGrpSpPr>
      <p:grpSpPr>
        <a:xfrm>
          <a:off x="0" y="0"/>
          <a:ext cx="0" cy="0"/>
          <a:chOff x="0" y="0"/>
          <a:chExt cx="0" cy="0"/>
        </a:xfrm>
      </p:grpSpPr>
      <p:sp>
        <p:nvSpPr>
          <p:cNvPr id="1229" name="Google Shape;1229;p79"/>
          <p:cNvSpPr/>
          <p:nvPr/>
        </p:nvSpPr>
        <p:spPr>
          <a:xfrm>
            <a:off x="2825339" y="287850"/>
            <a:ext cx="3493309"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TIPS/STRATEGIES</a:t>
            </a:r>
          </a:p>
        </p:txBody>
      </p:sp>
      <p:sp>
        <p:nvSpPr>
          <p:cNvPr id="1230" name="Google Shape;1230;p79"/>
          <p:cNvSpPr txBox="1"/>
          <p:nvPr/>
        </p:nvSpPr>
        <p:spPr>
          <a:xfrm>
            <a:off x="327000" y="856175"/>
            <a:ext cx="8490000" cy="2942700"/>
          </a:xfrm>
          <a:prstGeom prst="rect">
            <a:avLst/>
          </a:prstGeom>
          <a:noFill/>
          <a:ln>
            <a:noFill/>
          </a:ln>
        </p:spPr>
        <p:txBody>
          <a:bodyPr anchorCtr="0" anchor="ctr" bIns="91425" lIns="91425" spcFirstLastPara="1" rIns="91425" wrap="square" tIns="91425">
            <a:noAutofit/>
          </a:bodyPr>
          <a:lstStyle/>
          <a:p>
            <a:pPr indent="-292100" lvl="0" marL="457200" rtl="0" algn="l">
              <a:lnSpc>
                <a:spcPct val="115000"/>
              </a:lnSpc>
              <a:spcBef>
                <a:spcPts val="0"/>
              </a:spcBef>
              <a:spcAft>
                <a:spcPts val="0"/>
              </a:spcAft>
              <a:buClr>
                <a:srgbClr val="6FA8DC"/>
              </a:buClr>
              <a:buSzPts val="1000"/>
              <a:buFont typeface="Barlow Semi Condensed"/>
              <a:buChar char="●"/>
            </a:pPr>
            <a:r>
              <a:rPr b="1" i="1" lang="en" sz="1000">
                <a:solidFill>
                  <a:srgbClr val="6FA8DC"/>
                </a:solidFill>
                <a:highlight>
                  <a:srgbClr val="D9EAD3"/>
                </a:highlight>
                <a:latin typeface="Barlow Semi Condensed"/>
                <a:ea typeface="Barlow Semi Condensed"/>
                <a:cs typeface="Barlow Semi Condensed"/>
                <a:sym typeface="Barlow Semi Condensed"/>
              </a:rPr>
              <a:t>When writing the bit patterns to the compressed file,</a:t>
            </a:r>
            <a:r>
              <a:rPr b="1" i="1" lang="en" sz="1000">
                <a:solidFill>
                  <a:srgbClr val="6FA8DC"/>
                </a:solidFill>
                <a:latin typeface="Barlow Semi Condensed"/>
                <a:ea typeface="Barlow Semi Condensed"/>
                <a:cs typeface="Barlow Semi Condensed"/>
                <a:sym typeface="Barlow Semi Condensed"/>
              </a:rPr>
              <a:t> note that you do not write the ASCII characters '0' and '1' (that wouldn’t do much for compression!), instead the bits in the compressed form are written one-by-one </a:t>
            </a:r>
            <a:r>
              <a:rPr b="1" i="1" lang="en" sz="1000">
                <a:solidFill>
                  <a:srgbClr val="6FA8DC"/>
                </a:solidFill>
                <a:highlight>
                  <a:srgbClr val="D9EAD3"/>
                </a:highlight>
                <a:latin typeface="Barlow Semi Condensed"/>
                <a:ea typeface="Barlow Semi Condensed"/>
                <a:cs typeface="Barlow Semi Condensed"/>
                <a:sym typeface="Barlow Semi Condensed"/>
              </a:rPr>
              <a:t>using the readBit and writeBit</a:t>
            </a:r>
            <a:r>
              <a:rPr b="1" i="1" lang="en" sz="1000">
                <a:solidFill>
                  <a:srgbClr val="6FA8DC"/>
                </a:solidFill>
                <a:latin typeface="Barlow Semi Condensed"/>
                <a:ea typeface="Barlow Semi Condensed"/>
                <a:cs typeface="Barlow Semi Condensed"/>
                <a:sym typeface="Barlow Semi Condensed"/>
              </a:rPr>
              <a:t> member functions on the bitstream objects. Similarly, when you are trying to read bits from a compressed file, don't use &gt;&gt; or byte-based methods like get or getline; use readBit. The bits that are returned from readBit will be either 0 or 1, but not '0' or '1'.</a:t>
            </a:r>
            <a:endParaRPr b="1" i="1" sz="1000">
              <a:solidFill>
                <a:srgbClr val="6FA8DC"/>
              </a:solidFill>
              <a:latin typeface="Barlow Semi Condensed"/>
              <a:ea typeface="Barlow Semi Condensed"/>
              <a:cs typeface="Barlow Semi Condensed"/>
              <a:sym typeface="Barlow Semi Condensed"/>
            </a:endParaRPr>
          </a:p>
          <a:p>
            <a:pPr indent="-292100" lvl="0" marL="457200" rtl="0" algn="l">
              <a:lnSpc>
                <a:spcPct val="115000"/>
              </a:lnSpc>
              <a:spcBef>
                <a:spcPts val="0"/>
              </a:spcBef>
              <a:spcAft>
                <a:spcPts val="0"/>
              </a:spcAft>
              <a:buClr>
                <a:srgbClr val="6FA8DC"/>
              </a:buClr>
              <a:buSzPts val="1000"/>
              <a:buFont typeface="Barlow Semi Condensed"/>
              <a:buChar char="●"/>
            </a:pPr>
            <a:r>
              <a:rPr b="1" i="1" lang="en" sz="1000">
                <a:solidFill>
                  <a:srgbClr val="6FA8DC"/>
                </a:solidFill>
                <a:highlight>
                  <a:srgbClr val="D9EAD3"/>
                </a:highlight>
                <a:latin typeface="Barlow Semi Condensed"/>
                <a:ea typeface="Barlow Semi Condensed"/>
                <a:cs typeface="Barlow Semi Condensed"/>
                <a:sym typeface="Barlow Semi Condensed"/>
              </a:rPr>
              <a:t>Work step-by-step</a:t>
            </a:r>
            <a:r>
              <a:rPr b="1" i="1" lang="en" sz="1000">
                <a:solidFill>
                  <a:srgbClr val="6FA8DC"/>
                </a:solidFill>
                <a:latin typeface="Barlow Semi Condensed"/>
                <a:ea typeface="Barlow Semi Condensed"/>
                <a:cs typeface="Barlow Semi Condensed"/>
                <a:sym typeface="Barlow Semi Condensed"/>
              </a:rPr>
              <a:t>. Get each part of the encoding program working before starting on the next one.</a:t>
            </a:r>
            <a:endParaRPr b="1" i="1" sz="1000">
              <a:solidFill>
                <a:srgbClr val="6FA8DC"/>
              </a:solidFill>
              <a:latin typeface="Barlow Semi Condensed"/>
              <a:ea typeface="Barlow Semi Condensed"/>
              <a:cs typeface="Barlow Semi Condensed"/>
              <a:sym typeface="Barlow Semi Condensed"/>
            </a:endParaRPr>
          </a:p>
          <a:p>
            <a:pPr indent="-292100" lvl="0" marL="457200" rtl="0" algn="l">
              <a:lnSpc>
                <a:spcPct val="115000"/>
              </a:lnSpc>
              <a:spcBef>
                <a:spcPts val="0"/>
              </a:spcBef>
              <a:spcAft>
                <a:spcPts val="0"/>
              </a:spcAft>
              <a:buClr>
                <a:srgbClr val="6FA8DC"/>
              </a:buClr>
              <a:buSzPts val="1000"/>
              <a:buFont typeface="Barlow Semi Condensed"/>
              <a:buChar char="●"/>
            </a:pPr>
            <a:r>
              <a:rPr b="1" i="1" lang="en" sz="1000">
                <a:solidFill>
                  <a:srgbClr val="6FA8DC"/>
                </a:solidFill>
                <a:highlight>
                  <a:srgbClr val="D9EAD3"/>
                </a:highlight>
                <a:latin typeface="Barlow Semi Condensed"/>
                <a:ea typeface="Barlow Semi Condensed"/>
                <a:cs typeface="Barlow Semi Condensed"/>
                <a:sym typeface="Barlow Semi Condensed"/>
              </a:rPr>
              <a:t>Start out with small test files</a:t>
            </a:r>
            <a:r>
              <a:rPr b="1" i="1" lang="en" sz="1000">
                <a:solidFill>
                  <a:srgbClr val="6FA8DC"/>
                </a:solidFill>
                <a:latin typeface="Barlow Semi Condensed"/>
                <a:ea typeface="Barlow Semi Condensed"/>
                <a:cs typeface="Barlow Semi Condensed"/>
                <a:sym typeface="Barlow Semi Condensed"/>
              </a:rPr>
              <a:t> (two characters, ten characters, one sentence) to practice on before you start trying to compress large books of text. What sort of files do you expect Huffman to be particularly effective at compressing? On what sort of files will it less effective? Are there files that grow instead of shrink when Huffman encoded? Consider creating sample files to test out your theories.</a:t>
            </a:r>
            <a:endParaRPr b="1" i="1" sz="1000">
              <a:solidFill>
                <a:srgbClr val="6FA8DC"/>
              </a:solidFill>
              <a:latin typeface="Barlow Semi Condensed"/>
              <a:ea typeface="Barlow Semi Condensed"/>
              <a:cs typeface="Barlow Semi Condensed"/>
              <a:sym typeface="Barlow Semi Condensed"/>
            </a:endParaRPr>
          </a:p>
          <a:p>
            <a:pPr indent="-292100" lvl="0" marL="457200" rtl="0" algn="l">
              <a:lnSpc>
                <a:spcPct val="115000"/>
              </a:lnSpc>
              <a:spcBef>
                <a:spcPts val="0"/>
              </a:spcBef>
              <a:spcAft>
                <a:spcPts val="0"/>
              </a:spcAft>
              <a:buClr>
                <a:srgbClr val="6FA8DC"/>
              </a:buClr>
              <a:buSzPts val="1000"/>
              <a:buFont typeface="Barlow Semi Condensed"/>
              <a:buChar char="●"/>
            </a:pPr>
            <a:r>
              <a:rPr b="1" i="1" lang="en" sz="1000">
                <a:solidFill>
                  <a:srgbClr val="6FA8DC"/>
                </a:solidFill>
                <a:latin typeface="Barlow Semi Condensed"/>
                <a:ea typeface="Barlow Semi Condensed"/>
                <a:cs typeface="Barlow Semi Condensed"/>
                <a:sym typeface="Barlow Semi Condensed"/>
              </a:rPr>
              <a:t>Your implementation should be </a:t>
            </a:r>
            <a:r>
              <a:rPr b="1" i="1" lang="en" sz="1000">
                <a:solidFill>
                  <a:srgbClr val="6FA8DC"/>
                </a:solidFill>
                <a:highlight>
                  <a:srgbClr val="D9EAD3"/>
                </a:highlight>
                <a:latin typeface="Barlow Semi Condensed"/>
                <a:ea typeface="Barlow Semi Condensed"/>
                <a:cs typeface="Barlow Semi Condensed"/>
                <a:sym typeface="Barlow Semi Condensed"/>
              </a:rPr>
              <a:t>robust enough to compress any kind of file</a:t>
            </a:r>
            <a:r>
              <a:rPr b="1" i="1" lang="en" sz="1000">
                <a:solidFill>
                  <a:srgbClr val="6FA8DC"/>
                </a:solidFill>
                <a:latin typeface="Barlow Semi Condensed"/>
                <a:ea typeface="Barlow Semi Condensed"/>
                <a:cs typeface="Barlow Semi Condensed"/>
                <a:sym typeface="Barlow Semi Condensed"/>
              </a:rPr>
              <a:t>: text, binary, image, or even one it has previously compressed. Your program probably won't be able to further squish an already compressed file (and in fact, it can get larger because of header overhead) but it should be possible to compress multiple iterations, decompress the same number of iterations, and return to the original file.</a:t>
            </a:r>
            <a:endParaRPr b="1" i="1" sz="1000">
              <a:solidFill>
                <a:srgbClr val="6FA8DC"/>
              </a:solidFill>
              <a:latin typeface="Barlow Semi Condensed"/>
              <a:ea typeface="Barlow Semi Condensed"/>
              <a:cs typeface="Barlow Semi Condensed"/>
              <a:sym typeface="Barlow Semi Condensed"/>
            </a:endParaRPr>
          </a:p>
          <a:p>
            <a:pPr indent="-292100" lvl="0" marL="457200" rtl="0" algn="l">
              <a:lnSpc>
                <a:spcPct val="115000"/>
              </a:lnSpc>
              <a:spcBef>
                <a:spcPts val="0"/>
              </a:spcBef>
              <a:spcAft>
                <a:spcPts val="0"/>
              </a:spcAft>
              <a:buClr>
                <a:srgbClr val="6FA8DC"/>
              </a:buClr>
              <a:buSzPts val="1000"/>
              <a:buFont typeface="Barlow Semi Condensed"/>
              <a:buChar char="●"/>
            </a:pPr>
            <a:r>
              <a:rPr b="1" i="1" lang="en" sz="1000">
                <a:solidFill>
                  <a:srgbClr val="6FA8DC"/>
                </a:solidFill>
                <a:highlight>
                  <a:srgbClr val="D9EAD3"/>
                </a:highlight>
                <a:latin typeface="Barlow Semi Condensed"/>
                <a:ea typeface="Barlow Semi Condensed"/>
                <a:cs typeface="Barlow Semi Condensed"/>
                <a:sym typeface="Barlow Semi Condensed"/>
              </a:rPr>
              <a:t>Your program only has to decompress valid files compressed by your program</a:t>
            </a:r>
            <a:r>
              <a:rPr b="1" i="1" lang="en" sz="1000">
                <a:solidFill>
                  <a:srgbClr val="6FA8DC"/>
                </a:solidFill>
                <a:latin typeface="Barlow Semi Condensed"/>
                <a:ea typeface="Barlow Semi Condensed"/>
                <a:cs typeface="Barlow Semi Condensed"/>
                <a:sym typeface="Barlow Semi Condensed"/>
              </a:rPr>
              <a:t>. You do not need to take special precautions to protect against user error such as trying to decompress a file that isn't in the proper compressed format.</a:t>
            </a:r>
            <a:endParaRPr b="1" i="1" sz="1000">
              <a:solidFill>
                <a:srgbClr val="6FA8DC"/>
              </a:solidFill>
              <a:latin typeface="Barlow Semi Condensed"/>
              <a:ea typeface="Barlow Semi Condensed"/>
              <a:cs typeface="Barlow Semi Condensed"/>
              <a:sym typeface="Barlow Semi Condensed"/>
            </a:endParaRPr>
          </a:p>
          <a:p>
            <a:pPr indent="-292100" lvl="0" marL="457200" rtl="0" algn="l">
              <a:lnSpc>
                <a:spcPct val="115000"/>
              </a:lnSpc>
              <a:spcBef>
                <a:spcPts val="0"/>
              </a:spcBef>
              <a:spcAft>
                <a:spcPts val="0"/>
              </a:spcAft>
              <a:buClr>
                <a:srgbClr val="6FA8DC"/>
              </a:buClr>
              <a:buSzPts val="1000"/>
              <a:buFont typeface="Barlow Semi Condensed"/>
              <a:buChar char="●"/>
            </a:pPr>
            <a:r>
              <a:rPr b="1" i="1" lang="en" sz="1000">
                <a:solidFill>
                  <a:srgbClr val="6FA8DC"/>
                </a:solidFill>
                <a:latin typeface="Barlow Semi Condensed"/>
                <a:ea typeface="Barlow Semi Condensed"/>
                <a:cs typeface="Barlow Semi Condensed"/>
                <a:sym typeface="Barlow Semi Condensed"/>
              </a:rPr>
              <a:t>The operations that read and write bits are somewhat inefficient and working on a large file (100K and more) will take some time. </a:t>
            </a:r>
            <a:r>
              <a:rPr b="1" i="1" lang="en" sz="1000">
                <a:solidFill>
                  <a:srgbClr val="6FA8DC"/>
                </a:solidFill>
                <a:highlight>
                  <a:srgbClr val="D9EAD3"/>
                </a:highlight>
                <a:latin typeface="Barlow Semi Condensed"/>
                <a:ea typeface="Barlow Semi Condensed"/>
                <a:cs typeface="Barlow Semi Condensed"/>
                <a:sym typeface="Barlow Semi Condensed"/>
              </a:rPr>
              <a:t>Don’t be concerned if the reading/writing phase is slow for very large files</a:t>
            </a:r>
            <a:r>
              <a:rPr b="1" i="1" lang="en" sz="1000">
                <a:solidFill>
                  <a:srgbClr val="6FA8DC"/>
                </a:solidFill>
                <a:latin typeface="Barlow Semi Condensed"/>
                <a:ea typeface="Barlow Semi Condensed"/>
                <a:cs typeface="Barlow Semi Condensed"/>
                <a:sym typeface="Barlow Semi Condensed"/>
              </a:rPr>
              <a:t>.</a:t>
            </a:r>
            <a:endParaRPr b="1" i="1" sz="1000">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234" name="Shape 1234"/>
        <p:cNvGrpSpPr/>
        <p:nvPr/>
      </p:nvGrpSpPr>
      <p:grpSpPr>
        <a:xfrm>
          <a:off x="0" y="0"/>
          <a:ext cx="0" cy="0"/>
          <a:chOff x="0" y="0"/>
          <a:chExt cx="0" cy="0"/>
        </a:xfrm>
      </p:grpSpPr>
      <p:sp>
        <p:nvSpPr>
          <p:cNvPr id="1235" name="Google Shape;1235;p80"/>
          <p:cNvSpPr/>
          <p:nvPr/>
        </p:nvSpPr>
        <p:spPr>
          <a:xfrm>
            <a:off x="3059489" y="281125"/>
            <a:ext cx="3025014" cy="406297"/>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REQUIREMENTS</a:t>
            </a:r>
          </a:p>
        </p:txBody>
      </p:sp>
      <p:sp>
        <p:nvSpPr>
          <p:cNvPr id="1236" name="Google Shape;1236;p80"/>
          <p:cNvSpPr txBox="1"/>
          <p:nvPr/>
        </p:nvSpPr>
        <p:spPr>
          <a:xfrm>
            <a:off x="773100" y="1362175"/>
            <a:ext cx="7597800" cy="2952000"/>
          </a:xfrm>
          <a:prstGeom prst="rect">
            <a:avLst/>
          </a:prstGeom>
          <a:noFill/>
          <a:ln>
            <a:noFill/>
          </a:ln>
        </p:spPr>
        <p:txBody>
          <a:bodyPr anchorCtr="0" anchor="ctr" bIns="91425" lIns="91425" spcFirstLastPara="1" rIns="91425" wrap="square" tIns="91425">
            <a:noAutofit/>
          </a:bodyPr>
          <a:lstStyle/>
          <a:p>
            <a:pPr indent="-342900" lvl="0" marL="457200" rtl="0" algn="l">
              <a:lnSpc>
                <a:spcPct val="115000"/>
              </a:lnSpc>
              <a:spcBef>
                <a:spcPts val="1100"/>
              </a:spcBef>
              <a:spcAft>
                <a:spcPts val="0"/>
              </a:spcAft>
              <a:buClr>
                <a:srgbClr val="6FA8DC"/>
              </a:buClr>
              <a:buSzPts val="1800"/>
              <a:buFont typeface="Barlow Semi Condensed"/>
              <a:buAutoNum type="arabicPeriod"/>
            </a:pPr>
            <a:r>
              <a:rPr b="1" i="1" lang="en" sz="1800">
                <a:solidFill>
                  <a:srgbClr val="6FA8DC"/>
                </a:solidFill>
                <a:latin typeface="Barlow Semi Condensed"/>
                <a:ea typeface="Barlow Semi Condensed"/>
                <a:cs typeface="Barlow Semi Condensed"/>
                <a:sym typeface="Barlow Semi Condensed"/>
              </a:rPr>
              <a:t>You must have a clean valgrind report when your code is run. Check out the makefile to run valgrind on your code.  All memory allocated (call new) must be freed (call delete).  The test cases run valgrind on your code. </a:t>
            </a:r>
            <a:endParaRPr b="1" i="1" sz="1800">
              <a:solidFill>
                <a:srgbClr val="6FA8DC"/>
              </a:solidFill>
              <a:latin typeface="Barlow Semi Condensed"/>
              <a:ea typeface="Barlow Semi Condensed"/>
              <a:cs typeface="Barlow Semi Condensed"/>
              <a:sym typeface="Barlow Semi Condensed"/>
            </a:endParaRPr>
          </a:p>
          <a:p>
            <a:pPr indent="-342900" lvl="0" marL="457200" rtl="0" algn="l">
              <a:lnSpc>
                <a:spcPct val="115000"/>
              </a:lnSpc>
              <a:spcBef>
                <a:spcPts val="0"/>
              </a:spcBef>
              <a:spcAft>
                <a:spcPts val="0"/>
              </a:spcAft>
              <a:buClr>
                <a:srgbClr val="6FA8DC"/>
              </a:buClr>
              <a:buSzPts val="1800"/>
              <a:buFont typeface="Barlow Semi Condensed"/>
              <a:buAutoNum type="arabicPeriod"/>
            </a:pPr>
            <a:r>
              <a:rPr b="1" i="1" lang="en" sz="1800">
                <a:solidFill>
                  <a:srgbClr val="6FA8DC"/>
                </a:solidFill>
                <a:latin typeface="Barlow Semi Condensed"/>
                <a:ea typeface="Barlow Semi Condensed"/>
                <a:cs typeface="Barlow Semi Condensed"/>
                <a:sym typeface="Barlow Semi Condensed"/>
              </a:rPr>
              <a:t>No global or static variables.</a:t>
            </a:r>
            <a:endParaRPr b="1" i="1" sz="1800">
              <a:solidFill>
                <a:srgbClr val="6FA8DC"/>
              </a:solidFill>
              <a:latin typeface="Barlow Semi Condensed"/>
              <a:ea typeface="Barlow Semi Condensed"/>
              <a:cs typeface="Barlow Semi Condensed"/>
              <a:sym typeface="Barlow Semi Condensed"/>
            </a:endParaRPr>
          </a:p>
          <a:p>
            <a:pPr indent="-342900" lvl="0" marL="457200" rtl="0" algn="l">
              <a:lnSpc>
                <a:spcPct val="115000"/>
              </a:lnSpc>
              <a:spcBef>
                <a:spcPts val="0"/>
              </a:spcBef>
              <a:spcAft>
                <a:spcPts val="0"/>
              </a:spcAft>
              <a:buClr>
                <a:srgbClr val="6FA8DC"/>
              </a:buClr>
              <a:buSzPts val="1800"/>
              <a:buFont typeface="Barlow Semi Condensed"/>
              <a:buAutoNum type="arabicPeriod"/>
            </a:pPr>
            <a:r>
              <a:rPr b="1" i="1" lang="en" sz="1800">
                <a:solidFill>
                  <a:srgbClr val="6FA8DC"/>
                </a:solidFill>
                <a:latin typeface="Barlow Semi Condensed"/>
                <a:ea typeface="Barlow Semi Condensed"/>
                <a:cs typeface="Barlow Semi Condensed"/>
                <a:sym typeface="Barlow Semi Condensed"/>
              </a:rPr>
              <a:t>You may not change any of the function headers in util.h.  However, you can and should add helper functions to the file.  </a:t>
            </a:r>
            <a:endParaRPr b="1" i="1" sz="1800">
              <a:solidFill>
                <a:srgbClr val="6FA8DC"/>
              </a:solidFill>
              <a:latin typeface="Barlow Semi Condensed"/>
              <a:ea typeface="Barlow Semi Condensed"/>
              <a:cs typeface="Barlow Semi Condensed"/>
              <a:sym typeface="Barlow Semi Condensed"/>
            </a:endParaRPr>
          </a:p>
          <a:p>
            <a:pPr indent="-342900" lvl="0" marL="457200" rtl="0" algn="l">
              <a:lnSpc>
                <a:spcPct val="115000"/>
              </a:lnSpc>
              <a:spcBef>
                <a:spcPts val="0"/>
              </a:spcBef>
              <a:spcAft>
                <a:spcPts val="0"/>
              </a:spcAft>
              <a:buClr>
                <a:srgbClr val="6FA8DC"/>
              </a:buClr>
              <a:buSzPts val="1800"/>
              <a:buFont typeface="Barlow Semi Condensed"/>
              <a:buAutoNum type="arabicPeriod"/>
            </a:pPr>
            <a:r>
              <a:rPr b="1" i="1" lang="en" sz="1800">
                <a:solidFill>
                  <a:srgbClr val="6FA8DC"/>
                </a:solidFill>
                <a:latin typeface="Barlow Semi Condensed"/>
                <a:ea typeface="Barlow Semi Condensed"/>
                <a:cs typeface="Barlow Semi Condensed"/>
                <a:sym typeface="Barlow Semi Condensed"/>
              </a:rPr>
              <a:t>Code must be written efficiently.  Complexity should be minimized.  Deductions to final submission will be applied for solutions that are inefficient, in space or in time.</a:t>
            </a:r>
            <a:endParaRPr b="1" i="1" sz="1800">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240" name="Shape 1240"/>
        <p:cNvGrpSpPr/>
        <p:nvPr/>
      </p:nvGrpSpPr>
      <p:grpSpPr>
        <a:xfrm>
          <a:off x="0" y="0"/>
          <a:ext cx="0" cy="0"/>
          <a:chOff x="0" y="0"/>
          <a:chExt cx="0" cy="0"/>
        </a:xfrm>
      </p:grpSpPr>
      <p:sp>
        <p:nvSpPr>
          <p:cNvPr id="1241" name="Google Shape;1241;p81"/>
          <p:cNvSpPr/>
          <p:nvPr/>
        </p:nvSpPr>
        <p:spPr>
          <a:xfrm>
            <a:off x="362988" y="1320749"/>
            <a:ext cx="1501800" cy="1501800"/>
          </a:xfrm>
          <a:prstGeom prst="roundRect">
            <a:avLst>
              <a:gd fmla="val 16667" name="adj"/>
            </a:avLst>
          </a:pr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81"/>
          <p:cNvSpPr/>
          <p:nvPr/>
        </p:nvSpPr>
        <p:spPr>
          <a:xfrm>
            <a:off x="2084742" y="1320749"/>
            <a:ext cx="1501800" cy="1501800"/>
          </a:xfrm>
          <a:prstGeom prst="roundRect">
            <a:avLst>
              <a:gd fmla="val 16667" name="adj"/>
            </a:avLst>
          </a:pr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81"/>
          <p:cNvSpPr/>
          <p:nvPr/>
        </p:nvSpPr>
        <p:spPr>
          <a:xfrm>
            <a:off x="5528251" y="1320749"/>
            <a:ext cx="1501800" cy="1501800"/>
          </a:xfrm>
          <a:prstGeom prst="roundRect">
            <a:avLst>
              <a:gd fmla="val 16667" name="adj"/>
            </a:avLst>
          </a:pr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81"/>
          <p:cNvSpPr/>
          <p:nvPr/>
        </p:nvSpPr>
        <p:spPr>
          <a:xfrm>
            <a:off x="3806496" y="1320749"/>
            <a:ext cx="1501800" cy="1501800"/>
          </a:xfrm>
          <a:prstGeom prst="roundRect">
            <a:avLst>
              <a:gd fmla="val 16667" name="adj"/>
            </a:avLst>
          </a:pr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81"/>
          <p:cNvSpPr/>
          <p:nvPr/>
        </p:nvSpPr>
        <p:spPr>
          <a:xfrm>
            <a:off x="7250005" y="1320749"/>
            <a:ext cx="1501800" cy="1501800"/>
          </a:xfrm>
          <a:prstGeom prst="roundRect">
            <a:avLst>
              <a:gd fmla="val 16667" name="adj"/>
            </a:avLst>
          </a:pr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81"/>
          <p:cNvSpPr/>
          <p:nvPr/>
        </p:nvSpPr>
        <p:spPr>
          <a:xfrm>
            <a:off x="362988" y="3308746"/>
            <a:ext cx="1501800" cy="1501800"/>
          </a:xfrm>
          <a:prstGeom prst="roundRect">
            <a:avLst>
              <a:gd fmla="val 16667" name="adj"/>
            </a:avLst>
          </a:pr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81"/>
          <p:cNvSpPr/>
          <p:nvPr/>
        </p:nvSpPr>
        <p:spPr>
          <a:xfrm>
            <a:off x="2084742" y="3308746"/>
            <a:ext cx="1501800" cy="1501800"/>
          </a:xfrm>
          <a:prstGeom prst="roundRect">
            <a:avLst>
              <a:gd fmla="val 16667" name="adj"/>
            </a:avLst>
          </a:pr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81"/>
          <p:cNvSpPr/>
          <p:nvPr/>
        </p:nvSpPr>
        <p:spPr>
          <a:xfrm>
            <a:off x="5528251" y="3308746"/>
            <a:ext cx="1501800" cy="1501800"/>
          </a:xfrm>
          <a:prstGeom prst="roundRect">
            <a:avLst>
              <a:gd fmla="val 16667" name="adj"/>
            </a:avLst>
          </a:pr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81"/>
          <p:cNvSpPr/>
          <p:nvPr/>
        </p:nvSpPr>
        <p:spPr>
          <a:xfrm>
            <a:off x="3806496" y="3308746"/>
            <a:ext cx="1501800" cy="1501800"/>
          </a:xfrm>
          <a:prstGeom prst="roundRect">
            <a:avLst>
              <a:gd fmla="val 16667" name="adj"/>
            </a:avLst>
          </a:pr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81"/>
          <p:cNvSpPr/>
          <p:nvPr/>
        </p:nvSpPr>
        <p:spPr>
          <a:xfrm>
            <a:off x="7250005" y="3308746"/>
            <a:ext cx="1501800" cy="1501800"/>
          </a:xfrm>
          <a:prstGeom prst="roundRect">
            <a:avLst>
              <a:gd fmla="val 16667" name="adj"/>
            </a:avLst>
          </a:pr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81"/>
          <p:cNvSpPr/>
          <p:nvPr/>
        </p:nvSpPr>
        <p:spPr>
          <a:xfrm>
            <a:off x="3920274" y="1164179"/>
            <a:ext cx="1274274" cy="259665"/>
          </a:xfrm>
          <a:prstGeom prst="rect">
            <a:avLst/>
          </a:prstGeom>
        </p:spPr>
        <p:txBody>
          <a:bodyPr>
            <a:prstTxWarp prst="textPlain"/>
          </a:bodyPr>
          <a:lstStyle/>
          <a:p>
            <a:pPr lvl="0" algn="ctr"/>
            <a:r>
              <a:rPr b="1" i="1">
                <a:ln>
                  <a:noFill/>
                </a:ln>
                <a:solidFill>
                  <a:schemeClr val="lt1"/>
                </a:solidFill>
                <a:latin typeface="Barlow Semi Condensed"/>
              </a:rPr>
              <a:t>wednesday</a:t>
            </a:r>
          </a:p>
        </p:txBody>
      </p:sp>
      <p:sp>
        <p:nvSpPr>
          <p:cNvPr id="1252" name="Google Shape;1252;p81"/>
          <p:cNvSpPr/>
          <p:nvPr/>
        </p:nvSpPr>
        <p:spPr>
          <a:xfrm>
            <a:off x="7370484" y="3143037"/>
            <a:ext cx="1274274" cy="259665"/>
          </a:xfrm>
          <a:prstGeom prst="rect">
            <a:avLst/>
          </a:prstGeom>
        </p:spPr>
        <p:txBody>
          <a:bodyPr>
            <a:prstTxWarp prst="textPlain"/>
          </a:bodyPr>
          <a:lstStyle/>
          <a:p>
            <a:pPr lvl="0" algn="ctr"/>
            <a:r>
              <a:rPr b="1" i="1">
                <a:ln>
                  <a:noFill/>
                </a:ln>
                <a:solidFill>
                  <a:schemeClr val="lt1"/>
                </a:solidFill>
                <a:latin typeface="Barlow Semi Condensed"/>
              </a:rPr>
              <a:t>wednesday</a:t>
            </a:r>
          </a:p>
        </p:txBody>
      </p:sp>
      <p:sp>
        <p:nvSpPr>
          <p:cNvPr id="1253" name="Google Shape;1253;p81"/>
          <p:cNvSpPr/>
          <p:nvPr/>
        </p:nvSpPr>
        <p:spPr>
          <a:xfrm>
            <a:off x="664341" y="1164091"/>
            <a:ext cx="904584" cy="259665"/>
          </a:xfrm>
          <a:prstGeom prst="rect">
            <a:avLst/>
          </a:prstGeom>
        </p:spPr>
        <p:txBody>
          <a:bodyPr>
            <a:prstTxWarp prst="textPlain"/>
          </a:bodyPr>
          <a:lstStyle/>
          <a:p>
            <a:pPr lvl="0" algn="ctr"/>
            <a:r>
              <a:rPr b="1" i="1">
                <a:ln>
                  <a:noFill/>
                </a:ln>
                <a:solidFill>
                  <a:schemeClr val="lt1"/>
                </a:solidFill>
                <a:latin typeface="Barlow Semi Condensed"/>
              </a:rPr>
              <a:t>monday</a:t>
            </a:r>
          </a:p>
        </p:txBody>
      </p:sp>
      <p:sp>
        <p:nvSpPr>
          <p:cNvPr id="1254" name="Google Shape;1254;p81"/>
          <p:cNvSpPr/>
          <p:nvPr/>
        </p:nvSpPr>
        <p:spPr>
          <a:xfrm>
            <a:off x="2383646" y="1153629"/>
            <a:ext cx="904007" cy="259665"/>
          </a:xfrm>
          <a:prstGeom prst="rect">
            <a:avLst/>
          </a:prstGeom>
        </p:spPr>
        <p:txBody>
          <a:bodyPr>
            <a:prstTxWarp prst="textPlain"/>
          </a:bodyPr>
          <a:lstStyle/>
          <a:p>
            <a:pPr lvl="0" algn="ctr"/>
            <a:r>
              <a:rPr b="1" i="1">
                <a:ln>
                  <a:noFill/>
                </a:ln>
                <a:solidFill>
                  <a:schemeClr val="lt1"/>
                </a:solidFill>
                <a:latin typeface="Barlow Semi Condensed"/>
              </a:rPr>
              <a:t>tuesday</a:t>
            </a:r>
          </a:p>
        </p:txBody>
      </p:sp>
      <p:sp>
        <p:nvSpPr>
          <p:cNvPr id="1255" name="Google Shape;1255;p81"/>
          <p:cNvSpPr/>
          <p:nvPr/>
        </p:nvSpPr>
        <p:spPr>
          <a:xfrm>
            <a:off x="5776752" y="1159429"/>
            <a:ext cx="1004805" cy="259665"/>
          </a:xfrm>
          <a:prstGeom prst="rect">
            <a:avLst/>
          </a:prstGeom>
        </p:spPr>
        <p:txBody>
          <a:bodyPr>
            <a:prstTxWarp prst="textPlain"/>
          </a:bodyPr>
          <a:lstStyle/>
          <a:p>
            <a:pPr lvl="0" algn="ctr"/>
            <a:r>
              <a:rPr b="1" i="1">
                <a:ln>
                  <a:noFill/>
                </a:ln>
                <a:solidFill>
                  <a:schemeClr val="lt1"/>
                </a:solidFill>
                <a:latin typeface="Barlow Semi Condensed"/>
              </a:rPr>
              <a:t>thursday</a:t>
            </a:r>
          </a:p>
        </p:txBody>
      </p:sp>
      <p:sp>
        <p:nvSpPr>
          <p:cNvPr id="1256" name="Google Shape;1256;p81"/>
          <p:cNvSpPr/>
          <p:nvPr/>
        </p:nvSpPr>
        <p:spPr>
          <a:xfrm>
            <a:off x="7698878" y="1149300"/>
            <a:ext cx="667463" cy="268330"/>
          </a:xfrm>
          <a:prstGeom prst="rect">
            <a:avLst/>
          </a:prstGeom>
        </p:spPr>
        <p:txBody>
          <a:bodyPr>
            <a:prstTxWarp prst="textPlain"/>
          </a:bodyPr>
          <a:lstStyle/>
          <a:p>
            <a:pPr lvl="0" algn="ctr"/>
            <a:r>
              <a:rPr b="1" i="1">
                <a:ln>
                  <a:noFill/>
                </a:ln>
                <a:solidFill>
                  <a:schemeClr val="lt1"/>
                </a:solidFill>
                <a:latin typeface="Barlow Semi Condensed"/>
              </a:rPr>
              <a:t>friday</a:t>
            </a:r>
          </a:p>
        </p:txBody>
      </p:sp>
      <p:sp>
        <p:nvSpPr>
          <p:cNvPr id="1257" name="Google Shape;1257;p81"/>
          <p:cNvSpPr/>
          <p:nvPr/>
        </p:nvSpPr>
        <p:spPr>
          <a:xfrm>
            <a:off x="4105104" y="3147925"/>
            <a:ext cx="904584" cy="259665"/>
          </a:xfrm>
          <a:prstGeom prst="rect">
            <a:avLst/>
          </a:prstGeom>
        </p:spPr>
        <p:txBody>
          <a:bodyPr>
            <a:prstTxWarp prst="textPlain"/>
          </a:bodyPr>
          <a:lstStyle/>
          <a:p>
            <a:pPr lvl="0" algn="ctr"/>
            <a:r>
              <a:rPr b="1" i="1">
                <a:ln>
                  <a:noFill/>
                </a:ln>
                <a:solidFill>
                  <a:schemeClr val="lt1"/>
                </a:solidFill>
                <a:latin typeface="Barlow Semi Condensed"/>
              </a:rPr>
              <a:t>monday</a:t>
            </a:r>
          </a:p>
        </p:txBody>
      </p:sp>
      <p:sp>
        <p:nvSpPr>
          <p:cNvPr id="1258" name="Google Shape;1258;p81"/>
          <p:cNvSpPr/>
          <p:nvPr/>
        </p:nvSpPr>
        <p:spPr>
          <a:xfrm>
            <a:off x="5827146" y="3151687"/>
            <a:ext cx="904007" cy="259665"/>
          </a:xfrm>
          <a:prstGeom prst="rect">
            <a:avLst/>
          </a:prstGeom>
        </p:spPr>
        <p:txBody>
          <a:bodyPr>
            <a:prstTxWarp prst="textPlain"/>
          </a:bodyPr>
          <a:lstStyle/>
          <a:p>
            <a:pPr lvl="0" algn="ctr"/>
            <a:r>
              <a:rPr b="1" i="1">
                <a:ln>
                  <a:noFill/>
                </a:ln>
                <a:solidFill>
                  <a:schemeClr val="lt1"/>
                </a:solidFill>
                <a:latin typeface="Barlow Semi Condensed"/>
              </a:rPr>
              <a:t>tuesday</a:t>
            </a:r>
          </a:p>
        </p:txBody>
      </p:sp>
      <p:sp>
        <p:nvSpPr>
          <p:cNvPr id="1259" name="Google Shape;1259;p81"/>
          <p:cNvSpPr/>
          <p:nvPr/>
        </p:nvSpPr>
        <p:spPr>
          <a:xfrm>
            <a:off x="605278" y="3148112"/>
            <a:ext cx="1011736" cy="259665"/>
          </a:xfrm>
          <a:prstGeom prst="rect">
            <a:avLst/>
          </a:prstGeom>
        </p:spPr>
        <p:txBody>
          <a:bodyPr>
            <a:prstTxWarp prst="textPlain"/>
          </a:bodyPr>
          <a:lstStyle/>
          <a:p>
            <a:pPr lvl="0" algn="ctr"/>
            <a:r>
              <a:rPr b="1" i="1">
                <a:ln>
                  <a:noFill/>
                </a:ln>
                <a:solidFill>
                  <a:srgbClr val="EA9999"/>
                </a:solidFill>
                <a:latin typeface="Barlow Semi Condensed"/>
              </a:rPr>
              <a:t>saturday</a:t>
            </a:r>
          </a:p>
        </p:txBody>
      </p:sp>
      <p:sp>
        <p:nvSpPr>
          <p:cNvPr id="1260" name="Google Shape;1260;p81"/>
          <p:cNvSpPr/>
          <p:nvPr/>
        </p:nvSpPr>
        <p:spPr>
          <a:xfrm>
            <a:off x="2426100" y="3158187"/>
            <a:ext cx="819094" cy="259665"/>
          </a:xfrm>
          <a:prstGeom prst="rect">
            <a:avLst/>
          </a:prstGeom>
        </p:spPr>
        <p:txBody>
          <a:bodyPr>
            <a:prstTxWarp prst="textPlain"/>
          </a:bodyPr>
          <a:lstStyle/>
          <a:p>
            <a:pPr lvl="0" algn="ctr"/>
            <a:r>
              <a:rPr b="1" i="1">
                <a:ln>
                  <a:noFill/>
                </a:ln>
                <a:solidFill>
                  <a:srgbClr val="EA9999"/>
                </a:solidFill>
                <a:latin typeface="Barlow Semi Condensed"/>
              </a:rPr>
              <a:t>sunday</a:t>
            </a:r>
          </a:p>
        </p:txBody>
      </p:sp>
      <p:sp>
        <p:nvSpPr>
          <p:cNvPr id="1261" name="Google Shape;1261;p81"/>
          <p:cNvSpPr/>
          <p:nvPr/>
        </p:nvSpPr>
        <p:spPr>
          <a:xfrm>
            <a:off x="838557" y="1472133"/>
            <a:ext cx="555101" cy="196708"/>
          </a:xfrm>
          <a:prstGeom prst="rect">
            <a:avLst/>
          </a:prstGeom>
        </p:spPr>
        <p:txBody>
          <a:bodyPr>
            <a:prstTxWarp prst="textPlain"/>
          </a:bodyPr>
          <a:lstStyle/>
          <a:p>
            <a:pPr lvl="0" algn="ctr"/>
            <a:r>
              <a:rPr b="1" i="1">
                <a:ln>
                  <a:noFill/>
                </a:ln>
                <a:solidFill>
                  <a:srgbClr val="E06666"/>
                </a:solidFill>
                <a:latin typeface="Barlow Semi Condensed"/>
              </a:rPr>
              <a:t>yuqing</a:t>
            </a:r>
          </a:p>
        </p:txBody>
      </p:sp>
      <p:sp>
        <p:nvSpPr>
          <p:cNvPr id="1262" name="Google Shape;1262;p81"/>
          <p:cNvSpPr/>
          <p:nvPr/>
        </p:nvSpPr>
        <p:spPr>
          <a:xfrm>
            <a:off x="786527" y="1802648"/>
            <a:ext cx="649236" cy="197130"/>
          </a:xfrm>
          <a:prstGeom prst="rect">
            <a:avLst/>
          </a:prstGeom>
        </p:spPr>
        <p:txBody>
          <a:bodyPr>
            <a:prstTxWarp prst="textPlain"/>
          </a:bodyPr>
          <a:lstStyle/>
          <a:p>
            <a:pPr lvl="0" algn="ctr"/>
            <a:r>
              <a:rPr b="1" i="1">
                <a:ln>
                  <a:noFill/>
                </a:ln>
                <a:solidFill>
                  <a:srgbClr val="E06666"/>
                </a:solidFill>
                <a:latin typeface="Barlow Semi Condensed"/>
              </a:rPr>
              <a:t>sanjana</a:t>
            </a:r>
          </a:p>
        </p:txBody>
      </p:sp>
      <p:sp>
        <p:nvSpPr>
          <p:cNvPr id="1263" name="Google Shape;1263;p81"/>
          <p:cNvSpPr/>
          <p:nvPr/>
        </p:nvSpPr>
        <p:spPr>
          <a:xfrm>
            <a:off x="760890" y="2130846"/>
            <a:ext cx="706012" cy="155762"/>
          </a:xfrm>
          <a:prstGeom prst="rect">
            <a:avLst/>
          </a:prstGeom>
        </p:spPr>
        <p:txBody>
          <a:bodyPr>
            <a:prstTxWarp prst="textPlain"/>
          </a:bodyPr>
          <a:lstStyle/>
          <a:p>
            <a:pPr lvl="0" algn="ctr"/>
            <a:r>
              <a:rPr b="1" i="1">
                <a:ln>
                  <a:noFill/>
                </a:ln>
                <a:solidFill>
                  <a:srgbClr val="E06666"/>
                </a:solidFill>
                <a:latin typeface="Barlow Semi Condensed"/>
              </a:rPr>
              <a:t>mahshid</a:t>
            </a:r>
          </a:p>
        </p:txBody>
      </p:sp>
      <p:sp>
        <p:nvSpPr>
          <p:cNvPr id="1264" name="Google Shape;1264;p81"/>
          <p:cNvSpPr/>
          <p:nvPr/>
        </p:nvSpPr>
        <p:spPr>
          <a:xfrm>
            <a:off x="605447" y="2447356"/>
            <a:ext cx="1016911" cy="193331"/>
          </a:xfrm>
          <a:prstGeom prst="rect">
            <a:avLst/>
          </a:prstGeom>
        </p:spPr>
        <p:txBody>
          <a:bodyPr>
            <a:prstTxWarp prst="textPlain"/>
          </a:bodyPr>
          <a:lstStyle/>
          <a:p>
            <a:pPr lvl="0" algn="ctr"/>
            <a:r>
              <a:rPr b="1" i="1">
                <a:ln>
                  <a:noFill/>
                </a:ln>
                <a:solidFill>
                  <a:srgbClr val="F6B26B"/>
                </a:solidFill>
                <a:latin typeface="Barlow Semi Condensed"/>
              </a:rPr>
              <a:t>help session</a:t>
            </a:r>
          </a:p>
        </p:txBody>
      </p:sp>
      <p:sp>
        <p:nvSpPr>
          <p:cNvPr id="1265" name="Google Shape;1265;p81"/>
          <p:cNvSpPr/>
          <p:nvPr/>
        </p:nvSpPr>
        <p:spPr>
          <a:xfrm>
            <a:off x="892228" y="1679126"/>
            <a:ext cx="448812" cy="88029"/>
          </a:xfrm>
          <a:prstGeom prst="rect">
            <a:avLst/>
          </a:prstGeom>
        </p:spPr>
        <p:txBody>
          <a:bodyPr>
            <a:prstTxWarp prst="textPlain"/>
          </a:bodyPr>
          <a:lstStyle/>
          <a:p>
            <a:pPr lvl="0" algn="ctr"/>
            <a:r>
              <a:rPr b="1" i="1">
                <a:ln>
                  <a:noFill/>
                </a:ln>
                <a:solidFill>
                  <a:schemeClr val="lt1"/>
                </a:solidFill>
                <a:latin typeface="Barlow Semi Condensed"/>
              </a:rPr>
              <a:t>1000-1130</a:t>
            </a:r>
          </a:p>
        </p:txBody>
      </p:sp>
      <p:sp>
        <p:nvSpPr>
          <p:cNvPr id="1266" name="Google Shape;1266;p81"/>
          <p:cNvSpPr/>
          <p:nvPr/>
        </p:nvSpPr>
        <p:spPr>
          <a:xfrm>
            <a:off x="892228" y="1976956"/>
            <a:ext cx="446004" cy="88029"/>
          </a:xfrm>
          <a:prstGeom prst="rect">
            <a:avLst/>
          </a:prstGeom>
        </p:spPr>
        <p:txBody>
          <a:bodyPr>
            <a:prstTxWarp prst="textPlain"/>
          </a:bodyPr>
          <a:lstStyle/>
          <a:p>
            <a:pPr lvl="0" algn="ctr"/>
            <a:r>
              <a:rPr b="1" i="1">
                <a:ln>
                  <a:noFill/>
                </a:ln>
                <a:solidFill>
                  <a:schemeClr val="lt1"/>
                </a:solidFill>
                <a:latin typeface="Barlow Semi Condensed"/>
              </a:rPr>
              <a:t>1130-1300</a:t>
            </a:r>
          </a:p>
        </p:txBody>
      </p:sp>
      <p:sp>
        <p:nvSpPr>
          <p:cNvPr id="1267" name="Google Shape;1267;p81"/>
          <p:cNvSpPr/>
          <p:nvPr/>
        </p:nvSpPr>
        <p:spPr>
          <a:xfrm>
            <a:off x="879893" y="2300490"/>
            <a:ext cx="467736" cy="88029"/>
          </a:xfrm>
          <a:prstGeom prst="rect">
            <a:avLst/>
          </a:prstGeom>
        </p:spPr>
        <p:txBody>
          <a:bodyPr>
            <a:prstTxWarp prst="textPlain"/>
          </a:bodyPr>
          <a:lstStyle/>
          <a:p>
            <a:pPr lvl="0" algn="ctr"/>
            <a:r>
              <a:rPr b="1" i="1">
                <a:ln>
                  <a:noFill/>
                </a:ln>
                <a:solidFill>
                  <a:schemeClr val="lt1"/>
                </a:solidFill>
                <a:latin typeface="Barlow Semi Condensed"/>
              </a:rPr>
              <a:t>1200-1330</a:t>
            </a:r>
          </a:p>
        </p:txBody>
      </p:sp>
      <p:sp>
        <p:nvSpPr>
          <p:cNvPr id="1268" name="Google Shape;1268;p81"/>
          <p:cNvSpPr/>
          <p:nvPr/>
        </p:nvSpPr>
        <p:spPr>
          <a:xfrm>
            <a:off x="925256" y="2619385"/>
            <a:ext cx="469324" cy="88395"/>
          </a:xfrm>
          <a:prstGeom prst="rect">
            <a:avLst/>
          </a:prstGeom>
        </p:spPr>
        <p:txBody>
          <a:bodyPr>
            <a:prstTxWarp prst="textPlain"/>
          </a:bodyPr>
          <a:lstStyle/>
          <a:p>
            <a:pPr lvl="0" algn="ctr"/>
            <a:r>
              <a:rPr b="1" i="1">
                <a:ln>
                  <a:noFill/>
                </a:ln>
                <a:solidFill>
                  <a:schemeClr val="lt1"/>
                </a:solidFill>
                <a:latin typeface="Barlow Semi Condensed"/>
              </a:rPr>
              <a:t>1500-1800</a:t>
            </a:r>
          </a:p>
        </p:txBody>
      </p:sp>
      <p:sp>
        <p:nvSpPr>
          <p:cNvPr id="1269" name="Google Shape;1269;p81"/>
          <p:cNvSpPr/>
          <p:nvPr/>
        </p:nvSpPr>
        <p:spPr>
          <a:xfrm>
            <a:off x="2637566" y="1578608"/>
            <a:ext cx="396169" cy="111862"/>
          </a:xfrm>
          <a:prstGeom prst="rect">
            <a:avLst/>
          </a:prstGeom>
        </p:spPr>
        <p:txBody>
          <a:bodyPr>
            <a:prstTxWarp prst="textPlain"/>
          </a:bodyPr>
          <a:lstStyle/>
          <a:p>
            <a:pPr lvl="0" algn="ctr"/>
            <a:r>
              <a:rPr b="1" i="1">
                <a:ln>
                  <a:noFill/>
                </a:ln>
                <a:solidFill>
                  <a:srgbClr val="E06666"/>
                </a:solidFill>
                <a:latin typeface="Barlow Semi Condensed"/>
              </a:rPr>
              <a:t>sana</a:t>
            </a:r>
          </a:p>
        </p:txBody>
      </p:sp>
      <p:sp>
        <p:nvSpPr>
          <p:cNvPr id="1270" name="Google Shape;1270;p81"/>
          <p:cNvSpPr/>
          <p:nvPr/>
        </p:nvSpPr>
        <p:spPr>
          <a:xfrm>
            <a:off x="2564430" y="1855778"/>
            <a:ext cx="542437" cy="155762"/>
          </a:xfrm>
          <a:prstGeom prst="rect">
            <a:avLst/>
          </a:prstGeom>
        </p:spPr>
        <p:txBody>
          <a:bodyPr>
            <a:prstTxWarp prst="textPlain"/>
          </a:bodyPr>
          <a:lstStyle/>
          <a:p>
            <a:pPr lvl="0" algn="ctr"/>
            <a:r>
              <a:rPr b="1" i="1">
                <a:ln>
                  <a:noFill/>
                </a:ln>
                <a:solidFill>
                  <a:srgbClr val="E06666"/>
                </a:solidFill>
                <a:latin typeface="Barlow Semi Condensed"/>
              </a:rPr>
              <a:t>melika</a:t>
            </a:r>
          </a:p>
        </p:txBody>
      </p:sp>
      <p:sp>
        <p:nvSpPr>
          <p:cNvPr id="1271" name="Google Shape;1271;p81"/>
          <p:cNvSpPr/>
          <p:nvPr/>
        </p:nvSpPr>
        <p:spPr>
          <a:xfrm>
            <a:off x="2327196" y="2213874"/>
            <a:ext cx="1016911" cy="193331"/>
          </a:xfrm>
          <a:prstGeom prst="rect">
            <a:avLst/>
          </a:prstGeom>
        </p:spPr>
        <p:txBody>
          <a:bodyPr>
            <a:prstTxWarp prst="textPlain"/>
          </a:bodyPr>
          <a:lstStyle/>
          <a:p>
            <a:pPr lvl="0" algn="ctr"/>
            <a:r>
              <a:rPr b="1" i="1">
                <a:ln>
                  <a:noFill/>
                </a:ln>
                <a:solidFill>
                  <a:srgbClr val="F6B26B"/>
                </a:solidFill>
                <a:latin typeface="Barlow Semi Condensed"/>
              </a:rPr>
              <a:t>help session</a:t>
            </a:r>
          </a:p>
        </p:txBody>
      </p:sp>
      <p:sp>
        <p:nvSpPr>
          <p:cNvPr id="1272" name="Google Shape;1272;p81"/>
          <p:cNvSpPr/>
          <p:nvPr/>
        </p:nvSpPr>
        <p:spPr>
          <a:xfrm>
            <a:off x="2601752" y="1704949"/>
            <a:ext cx="448812" cy="88029"/>
          </a:xfrm>
          <a:prstGeom prst="rect">
            <a:avLst/>
          </a:prstGeom>
        </p:spPr>
        <p:txBody>
          <a:bodyPr>
            <a:prstTxWarp prst="textPlain"/>
          </a:bodyPr>
          <a:lstStyle/>
          <a:p>
            <a:pPr lvl="0" algn="ctr"/>
            <a:r>
              <a:rPr b="1" i="1">
                <a:ln>
                  <a:noFill/>
                </a:ln>
                <a:solidFill>
                  <a:schemeClr val="lt1"/>
                </a:solidFill>
                <a:latin typeface="Barlow Semi Condensed"/>
              </a:rPr>
              <a:t>1000-1130</a:t>
            </a:r>
          </a:p>
        </p:txBody>
      </p:sp>
      <p:sp>
        <p:nvSpPr>
          <p:cNvPr id="1273" name="Google Shape;1273;p81"/>
          <p:cNvSpPr/>
          <p:nvPr/>
        </p:nvSpPr>
        <p:spPr>
          <a:xfrm>
            <a:off x="2589417" y="2028483"/>
            <a:ext cx="446004" cy="88029"/>
          </a:xfrm>
          <a:prstGeom prst="rect">
            <a:avLst/>
          </a:prstGeom>
        </p:spPr>
        <p:txBody>
          <a:bodyPr>
            <a:prstTxWarp prst="textPlain"/>
          </a:bodyPr>
          <a:lstStyle/>
          <a:p>
            <a:pPr lvl="0" algn="ctr"/>
            <a:r>
              <a:rPr b="1" i="1">
                <a:ln>
                  <a:noFill/>
                </a:ln>
                <a:solidFill>
                  <a:schemeClr val="lt1"/>
                </a:solidFill>
                <a:latin typeface="Barlow Semi Condensed"/>
              </a:rPr>
              <a:t>1130-1300</a:t>
            </a:r>
          </a:p>
        </p:txBody>
      </p:sp>
      <p:sp>
        <p:nvSpPr>
          <p:cNvPr id="1274" name="Google Shape;1274;p81"/>
          <p:cNvSpPr/>
          <p:nvPr/>
        </p:nvSpPr>
        <p:spPr>
          <a:xfrm>
            <a:off x="2647005" y="2385903"/>
            <a:ext cx="469324" cy="88395"/>
          </a:xfrm>
          <a:prstGeom prst="rect">
            <a:avLst/>
          </a:prstGeom>
        </p:spPr>
        <p:txBody>
          <a:bodyPr>
            <a:prstTxWarp prst="textPlain"/>
          </a:bodyPr>
          <a:lstStyle/>
          <a:p>
            <a:pPr lvl="0" algn="ctr"/>
            <a:r>
              <a:rPr b="1" i="1">
                <a:ln>
                  <a:noFill/>
                </a:ln>
                <a:solidFill>
                  <a:schemeClr val="lt1"/>
                </a:solidFill>
                <a:latin typeface="Barlow Semi Condensed"/>
              </a:rPr>
              <a:t>1500-1800</a:t>
            </a:r>
          </a:p>
        </p:txBody>
      </p:sp>
      <p:sp>
        <p:nvSpPr>
          <p:cNvPr id="1275" name="Google Shape;1275;p81"/>
          <p:cNvSpPr/>
          <p:nvPr/>
        </p:nvSpPr>
        <p:spPr>
          <a:xfrm>
            <a:off x="4204388" y="1582641"/>
            <a:ext cx="706012" cy="155762"/>
          </a:xfrm>
          <a:prstGeom prst="rect">
            <a:avLst/>
          </a:prstGeom>
        </p:spPr>
        <p:txBody>
          <a:bodyPr>
            <a:prstTxWarp prst="textPlain"/>
          </a:bodyPr>
          <a:lstStyle/>
          <a:p>
            <a:pPr lvl="0" algn="ctr"/>
            <a:r>
              <a:rPr b="1" i="1">
                <a:ln>
                  <a:noFill/>
                </a:ln>
                <a:solidFill>
                  <a:srgbClr val="E06666"/>
                </a:solidFill>
                <a:latin typeface="Barlow Semi Condensed"/>
              </a:rPr>
              <a:t>mahshid</a:t>
            </a:r>
          </a:p>
        </p:txBody>
      </p:sp>
      <p:sp>
        <p:nvSpPr>
          <p:cNvPr id="1276" name="Google Shape;1276;p81"/>
          <p:cNvSpPr/>
          <p:nvPr/>
        </p:nvSpPr>
        <p:spPr>
          <a:xfrm>
            <a:off x="4298391" y="1916469"/>
            <a:ext cx="542437" cy="155762"/>
          </a:xfrm>
          <a:prstGeom prst="rect">
            <a:avLst/>
          </a:prstGeom>
        </p:spPr>
        <p:txBody>
          <a:bodyPr>
            <a:prstTxWarp prst="textPlain"/>
          </a:bodyPr>
          <a:lstStyle/>
          <a:p>
            <a:pPr lvl="0" algn="ctr"/>
            <a:r>
              <a:rPr b="1" i="1">
                <a:ln>
                  <a:noFill/>
                </a:ln>
                <a:solidFill>
                  <a:srgbClr val="E06666"/>
                </a:solidFill>
                <a:latin typeface="Barlow Semi Condensed"/>
              </a:rPr>
              <a:t>melika</a:t>
            </a:r>
          </a:p>
        </p:txBody>
      </p:sp>
      <p:sp>
        <p:nvSpPr>
          <p:cNvPr id="1277" name="Google Shape;1277;p81"/>
          <p:cNvSpPr/>
          <p:nvPr/>
        </p:nvSpPr>
        <p:spPr>
          <a:xfrm>
            <a:off x="4048945" y="2244215"/>
            <a:ext cx="1016911" cy="193331"/>
          </a:xfrm>
          <a:prstGeom prst="rect">
            <a:avLst/>
          </a:prstGeom>
        </p:spPr>
        <p:txBody>
          <a:bodyPr>
            <a:prstTxWarp prst="textPlain"/>
          </a:bodyPr>
          <a:lstStyle/>
          <a:p>
            <a:pPr lvl="0" algn="ctr"/>
            <a:r>
              <a:rPr b="1" i="1">
                <a:ln>
                  <a:noFill/>
                </a:ln>
                <a:solidFill>
                  <a:srgbClr val="F6B26B"/>
                </a:solidFill>
                <a:latin typeface="Barlow Semi Condensed"/>
              </a:rPr>
              <a:t>help session</a:t>
            </a:r>
          </a:p>
        </p:txBody>
      </p:sp>
      <p:sp>
        <p:nvSpPr>
          <p:cNvPr id="1278" name="Google Shape;1278;p81"/>
          <p:cNvSpPr/>
          <p:nvPr/>
        </p:nvSpPr>
        <p:spPr>
          <a:xfrm>
            <a:off x="4335713" y="1765641"/>
            <a:ext cx="470544" cy="88029"/>
          </a:xfrm>
          <a:prstGeom prst="rect">
            <a:avLst/>
          </a:prstGeom>
        </p:spPr>
        <p:txBody>
          <a:bodyPr>
            <a:prstTxWarp prst="textPlain"/>
          </a:bodyPr>
          <a:lstStyle/>
          <a:p>
            <a:pPr lvl="0" algn="ctr"/>
            <a:r>
              <a:rPr b="1" i="1">
                <a:ln>
                  <a:noFill/>
                </a:ln>
                <a:solidFill>
                  <a:schemeClr val="lt1"/>
                </a:solidFill>
                <a:latin typeface="Barlow Semi Condensed"/>
              </a:rPr>
              <a:t>1030-1200</a:t>
            </a:r>
          </a:p>
        </p:txBody>
      </p:sp>
      <p:sp>
        <p:nvSpPr>
          <p:cNvPr id="1279" name="Google Shape;1279;p81"/>
          <p:cNvSpPr/>
          <p:nvPr/>
        </p:nvSpPr>
        <p:spPr>
          <a:xfrm>
            <a:off x="4328214" y="2089161"/>
            <a:ext cx="466149" cy="88029"/>
          </a:xfrm>
          <a:prstGeom prst="rect">
            <a:avLst/>
          </a:prstGeom>
        </p:spPr>
        <p:txBody>
          <a:bodyPr>
            <a:prstTxWarp prst="textPlain"/>
          </a:bodyPr>
          <a:lstStyle/>
          <a:p>
            <a:pPr lvl="0" algn="ctr"/>
            <a:r>
              <a:rPr b="1" i="1">
                <a:ln>
                  <a:noFill/>
                </a:ln>
                <a:solidFill>
                  <a:schemeClr val="lt1"/>
                </a:solidFill>
                <a:latin typeface="Barlow Semi Condensed"/>
              </a:rPr>
              <a:t>1330-1500</a:t>
            </a:r>
          </a:p>
        </p:txBody>
      </p:sp>
      <p:sp>
        <p:nvSpPr>
          <p:cNvPr id="1280" name="Google Shape;1280;p81"/>
          <p:cNvSpPr/>
          <p:nvPr/>
        </p:nvSpPr>
        <p:spPr>
          <a:xfrm>
            <a:off x="4368753" y="2416244"/>
            <a:ext cx="469324" cy="88395"/>
          </a:xfrm>
          <a:prstGeom prst="rect">
            <a:avLst/>
          </a:prstGeom>
        </p:spPr>
        <p:txBody>
          <a:bodyPr>
            <a:prstTxWarp prst="textPlain"/>
          </a:bodyPr>
          <a:lstStyle/>
          <a:p>
            <a:pPr lvl="0" algn="ctr"/>
            <a:r>
              <a:rPr b="1" i="1">
                <a:ln>
                  <a:noFill/>
                </a:ln>
                <a:solidFill>
                  <a:schemeClr val="lt1"/>
                </a:solidFill>
                <a:latin typeface="Barlow Semi Condensed"/>
              </a:rPr>
              <a:t>1500-1800</a:t>
            </a:r>
          </a:p>
        </p:txBody>
      </p:sp>
      <p:sp>
        <p:nvSpPr>
          <p:cNvPr id="1281" name="Google Shape;1281;p81"/>
          <p:cNvSpPr/>
          <p:nvPr/>
        </p:nvSpPr>
        <p:spPr>
          <a:xfrm>
            <a:off x="5954537" y="1611328"/>
            <a:ext cx="649236" cy="197130"/>
          </a:xfrm>
          <a:prstGeom prst="rect">
            <a:avLst/>
          </a:prstGeom>
        </p:spPr>
        <p:txBody>
          <a:bodyPr>
            <a:prstTxWarp prst="textPlain"/>
          </a:bodyPr>
          <a:lstStyle/>
          <a:p>
            <a:pPr lvl="0" algn="ctr"/>
            <a:r>
              <a:rPr b="1" i="1">
                <a:ln>
                  <a:noFill/>
                </a:ln>
                <a:solidFill>
                  <a:srgbClr val="E06666"/>
                </a:solidFill>
                <a:latin typeface="Barlow Semi Condensed"/>
              </a:rPr>
              <a:t>sanjana</a:t>
            </a:r>
          </a:p>
        </p:txBody>
      </p:sp>
      <p:sp>
        <p:nvSpPr>
          <p:cNvPr id="1282" name="Google Shape;1282;p81"/>
          <p:cNvSpPr/>
          <p:nvPr/>
        </p:nvSpPr>
        <p:spPr>
          <a:xfrm>
            <a:off x="5773769" y="1941017"/>
            <a:ext cx="1016911" cy="193331"/>
          </a:xfrm>
          <a:prstGeom prst="rect">
            <a:avLst/>
          </a:prstGeom>
        </p:spPr>
        <p:txBody>
          <a:bodyPr>
            <a:prstTxWarp prst="textPlain"/>
          </a:bodyPr>
          <a:lstStyle/>
          <a:p>
            <a:pPr lvl="0" algn="ctr"/>
            <a:r>
              <a:rPr b="1" i="1">
                <a:ln>
                  <a:noFill/>
                </a:ln>
                <a:solidFill>
                  <a:srgbClr val="F6B26B"/>
                </a:solidFill>
                <a:latin typeface="Barlow Semi Condensed"/>
              </a:rPr>
              <a:t>help session</a:t>
            </a:r>
          </a:p>
        </p:txBody>
      </p:sp>
      <p:sp>
        <p:nvSpPr>
          <p:cNvPr id="1283" name="Google Shape;1283;p81"/>
          <p:cNvSpPr/>
          <p:nvPr/>
        </p:nvSpPr>
        <p:spPr>
          <a:xfrm>
            <a:off x="5767634" y="2271454"/>
            <a:ext cx="1016911" cy="193331"/>
          </a:xfrm>
          <a:prstGeom prst="rect">
            <a:avLst/>
          </a:prstGeom>
        </p:spPr>
        <p:txBody>
          <a:bodyPr>
            <a:prstTxWarp prst="textPlain"/>
          </a:bodyPr>
          <a:lstStyle/>
          <a:p>
            <a:pPr lvl="0" algn="ctr"/>
            <a:r>
              <a:rPr b="1" i="1">
                <a:ln>
                  <a:noFill/>
                </a:ln>
                <a:solidFill>
                  <a:srgbClr val="6D9EEB"/>
                </a:solidFill>
                <a:latin typeface="Barlow Semi Condensed"/>
              </a:rPr>
              <a:t>help session</a:t>
            </a:r>
          </a:p>
        </p:txBody>
      </p:sp>
      <p:sp>
        <p:nvSpPr>
          <p:cNvPr id="1284" name="Google Shape;1284;p81"/>
          <p:cNvSpPr/>
          <p:nvPr/>
        </p:nvSpPr>
        <p:spPr>
          <a:xfrm>
            <a:off x="6054090" y="1796129"/>
            <a:ext cx="470544" cy="88029"/>
          </a:xfrm>
          <a:prstGeom prst="rect">
            <a:avLst/>
          </a:prstGeom>
        </p:spPr>
        <p:txBody>
          <a:bodyPr>
            <a:prstTxWarp prst="textPlain"/>
          </a:bodyPr>
          <a:lstStyle/>
          <a:p>
            <a:pPr lvl="0" algn="ctr"/>
            <a:r>
              <a:rPr b="1" i="1">
                <a:ln>
                  <a:noFill/>
                </a:ln>
                <a:solidFill>
                  <a:schemeClr val="lt1"/>
                </a:solidFill>
                <a:latin typeface="Barlow Semi Condensed"/>
              </a:rPr>
              <a:t>1030-1200</a:t>
            </a:r>
          </a:p>
        </p:txBody>
      </p:sp>
      <p:sp>
        <p:nvSpPr>
          <p:cNvPr id="1285" name="Google Shape;1285;p81"/>
          <p:cNvSpPr/>
          <p:nvPr/>
        </p:nvSpPr>
        <p:spPr>
          <a:xfrm>
            <a:off x="6085614" y="2119711"/>
            <a:ext cx="469446" cy="88395"/>
          </a:xfrm>
          <a:prstGeom prst="rect">
            <a:avLst/>
          </a:prstGeom>
        </p:spPr>
        <p:txBody>
          <a:bodyPr>
            <a:prstTxWarp prst="textPlain"/>
          </a:bodyPr>
          <a:lstStyle/>
          <a:p>
            <a:pPr lvl="0" algn="ctr"/>
            <a:r>
              <a:rPr b="1" i="1">
                <a:ln>
                  <a:noFill/>
                </a:ln>
                <a:solidFill>
                  <a:schemeClr val="lt1"/>
                </a:solidFill>
                <a:latin typeface="Barlow Semi Condensed"/>
              </a:rPr>
              <a:t>1600-1800</a:t>
            </a:r>
          </a:p>
        </p:txBody>
      </p:sp>
      <p:sp>
        <p:nvSpPr>
          <p:cNvPr id="1286" name="Google Shape;1286;p81"/>
          <p:cNvSpPr/>
          <p:nvPr/>
        </p:nvSpPr>
        <p:spPr>
          <a:xfrm>
            <a:off x="6071689" y="2443655"/>
            <a:ext cx="488858" cy="88029"/>
          </a:xfrm>
          <a:prstGeom prst="rect">
            <a:avLst/>
          </a:prstGeom>
        </p:spPr>
        <p:txBody>
          <a:bodyPr>
            <a:prstTxWarp prst="textPlain"/>
          </a:bodyPr>
          <a:lstStyle/>
          <a:p>
            <a:pPr lvl="0" algn="ctr"/>
            <a:r>
              <a:rPr b="1" i="1">
                <a:ln>
                  <a:noFill/>
                </a:ln>
                <a:solidFill>
                  <a:schemeClr val="lt1"/>
                </a:solidFill>
                <a:latin typeface="Barlow Semi Condensed"/>
              </a:rPr>
              <a:t>1900-2300</a:t>
            </a:r>
          </a:p>
        </p:txBody>
      </p:sp>
      <p:sp>
        <p:nvSpPr>
          <p:cNvPr id="1287" name="Google Shape;1287;p81"/>
          <p:cNvSpPr/>
          <p:nvPr/>
        </p:nvSpPr>
        <p:spPr>
          <a:xfrm>
            <a:off x="7809537" y="1635927"/>
            <a:ext cx="396169" cy="111862"/>
          </a:xfrm>
          <a:prstGeom prst="rect">
            <a:avLst/>
          </a:prstGeom>
        </p:spPr>
        <p:txBody>
          <a:bodyPr>
            <a:prstTxWarp prst="textPlain"/>
          </a:bodyPr>
          <a:lstStyle/>
          <a:p>
            <a:pPr lvl="0" algn="ctr"/>
            <a:r>
              <a:rPr b="1" i="1">
                <a:ln>
                  <a:noFill/>
                </a:ln>
                <a:solidFill>
                  <a:srgbClr val="E06666"/>
                </a:solidFill>
                <a:latin typeface="Barlow Semi Condensed"/>
              </a:rPr>
              <a:t>sana</a:t>
            </a:r>
          </a:p>
        </p:txBody>
      </p:sp>
      <p:sp>
        <p:nvSpPr>
          <p:cNvPr id="1288" name="Google Shape;1288;p81"/>
          <p:cNvSpPr/>
          <p:nvPr/>
        </p:nvSpPr>
        <p:spPr>
          <a:xfrm>
            <a:off x="7498591" y="1930723"/>
            <a:ext cx="1016911" cy="193331"/>
          </a:xfrm>
          <a:prstGeom prst="rect">
            <a:avLst/>
          </a:prstGeom>
        </p:spPr>
        <p:txBody>
          <a:bodyPr>
            <a:prstTxWarp prst="textPlain"/>
          </a:bodyPr>
          <a:lstStyle/>
          <a:p>
            <a:pPr lvl="0" algn="ctr"/>
            <a:r>
              <a:rPr b="1" i="1">
                <a:ln>
                  <a:noFill/>
                </a:ln>
                <a:solidFill>
                  <a:srgbClr val="F6B26B"/>
                </a:solidFill>
                <a:latin typeface="Barlow Semi Condensed"/>
              </a:rPr>
              <a:t>help session</a:t>
            </a:r>
          </a:p>
        </p:txBody>
      </p:sp>
      <p:sp>
        <p:nvSpPr>
          <p:cNvPr id="1289" name="Google Shape;1289;p81"/>
          <p:cNvSpPr/>
          <p:nvPr/>
        </p:nvSpPr>
        <p:spPr>
          <a:xfrm>
            <a:off x="7492457" y="2261160"/>
            <a:ext cx="1016911" cy="193331"/>
          </a:xfrm>
          <a:prstGeom prst="rect">
            <a:avLst/>
          </a:prstGeom>
        </p:spPr>
        <p:txBody>
          <a:bodyPr>
            <a:prstTxWarp prst="textPlain"/>
          </a:bodyPr>
          <a:lstStyle/>
          <a:p>
            <a:pPr lvl="0" algn="ctr"/>
            <a:r>
              <a:rPr b="1" i="1">
                <a:ln>
                  <a:noFill/>
                </a:ln>
                <a:solidFill>
                  <a:srgbClr val="6D9EEB"/>
                </a:solidFill>
                <a:latin typeface="Barlow Semi Condensed"/>
              </a:rPr>
              <a:t>help session</a:t>
            </a:r>
          </a:p>
        </p:txBody>
      </p:sp>
      <p:sp>
        <p:nvSpPr>
          <p:cNvPr id="1290" name="Google Shape;1290;p81"/>
          <p:cNvSpPr/>
          <p:nvPr/>
        </p:nvSpPr>
        <p:spPr>
          <a:xfrm>
            <a:off x="7773742" y="1773953"/>
            <a:ext cx="467736" cy="88029"/>
          </a:xfrm>
          <a:prstGeom prst="rect">
            <a:avLst/>
          </a:prstGeom>
        </p:spPr>
        <p:txBody>
          <a:bodyPr>
            <a:prstTxWarp prst="textPlain"/>
          </a:bodyPr>
          <a:lstStyle/>
          <a:p>
            <a:pPr lvl="0" algn="ctr"/>
            <a:r>
              <a:rPr b="1" i="1">
                <a:ln>
                  <a:noFill/>
                </a:ln>
                <a:solidFill>
                  <a:schemeClr val="lt1"/>
                </a:solidFill>
                <a:latin typeface="Barlow Semi Condensed"/>
              </a:rPr>
              <a:t>1200-1330</a:t>
            </a:r>
          </a:p>
        </p:txBody>
      </p:sp>
      <p:sp>
        <p:nvSpPr>
          <p:cNvPr id="1291" name="Google Shape;1291;p81"/>
          <p:cNvSpPr/>
          <p:nvPr/>
        </p:nvSpPr>
        <p:spPr>
          <a:xfrm>
            <a:off x="7810437" y="2109417"/>
            <a:ext cx="469324" cy="88395"/>
          </a:xfrm>
          <a:prstGeom prst="rect">
            <a:avLst/>
          </a:prstGeom>
        </p:spPr>
        <p:txBody>
          <a:bodyPr>
            <a:prstTxWarp prst="textPlain"/>
          </a:bodyPr>
          <a:lstStyle/>
          <a:p>
            <a:pPr lvl="0" algn="ctr"/>
            <a:r>
              <a:rPr b="1" i="1">
                <a:ln>
                  <a:noFill/>
                </a:ln>
                <a:solidFill>
                  <a:schemeClr val="lt1"/>
                </a:solidFill>
                <a:latin typeface="Barlow Semi Condensed"/>
              </a:rPr>
              <a:t>1500-1800</a:t>
            </a:r>
          </a:p>
        </p:txBody>
      </p:sp>
      <p:sp>
        <p:nvSpPr>
          <p:cNvPr id="1292" name="Google Shape;1292;p81"/>
          <p:cNvSpPr/>
          <p:nvPr/>
        </p:nvSpPr>
        <p:spPr>
          <a:xfrm>
            <a:off x="7796512" y="2433361"/>
            <a:ext cx="488858" cy="88029"/>
          </a:xfrm>
          <a:prstGeom prst="rect">
            <a:avLst/>
          </a:prstGeom>
        </p:spPr>
        <p:txBody>
          <a:bodyPr>
            <a:prstTxWarp prst="textPlain"/>
          </a:bodyPr>
          <a:lstStyle/>
          <a:p>
            <a:pPr lvl="0" algn="ctr"/>
            <a:r>
              <a:rPr b="1" i="1">
                <a:ln>
                  <a:noFill/>
                </a:ln>
                <a:solidFill>
                  <a:schemeClr val="lt1"/>
                </a:solidFill>
                <a:latin typeface="Barlow Semi Condensed"/>
              </a:rPr>
              <a:t>1900-2300</a:t>
            </a:r>
          </a:p>
        </p:txBody>
      </p:sp>
      <p:sp>
        <p:nvSpPr>
          <p:cNvPr id="1293" name="Google Shape;1293;p81"/>
          <p:cNvSpPr/>
          <p:nvPr/>
        </p:nvSpPr>
        <p:spPr>
          <a:xfrm>
            <a:off x="602697" y="3929526"/>
            <a:ext cx="1016911" cy="193331"/>
          </a:xfrm>
          <a:prstGeom prst="rect">
            <a:avLst/>
          </a:prstGeom>
        </p:spPr>
        <p:txBody>
          <a:bodyPr>
            <a:prstTxWarp prst="textPlain"/>
          </a:bodyPr>
          <a:lstStyle/>
          <a:p>
            <a:pPr lvl="0" algn="ctr"/>
            <a:r>
              <a:rPr b="1" i="1">
                <a:ln>
                  <a:noFill/>
                </a:ln>
                <a:solidFill>
                  <a:srgbClr val="6D9EEB"/>
                </a:solidFill>
                <a:latin typeface="Barlow Semi Condensed"/>
              </a:rPr>
              <a:t>help session</a:t>
            </a:r>
          </a:p>
        </p:txBody>
      </p:sp>
      <p:sp>
        <p:nvSpPr>
          <p:cNvPr id="1294" name="Google Shape;1294;p81"/>
          <p:cNvSpPr/>
          <p:nvPr/>
        </p:nvSpPr>
        <p:spPr>
          <a:xfrm>
            <a:off x="906752" y="4101727"/>
            <a:ext cx="488858" cy="88029"/>
          </a:xfrm>
          <a:prstGeom prst="rect">
            <a:avLst/>
          </a:prstGeom>
        </p:spPr>
        <p:txBody>
          <a:bodyPr>
            <a:prstTxWarp prst="textPlain"/>
          </a:bodyPr>
          <a:lstStyle/>
          <a:p>
            <a:pPr lvl="0" algn="ctr"/>
            <a:r>
              <a:rPr b="1" i="1">
                <a:ln>
                  <a:noFill/>
                </a:ln>
                <a:solidFill>
                  <a:schemeClr val="lt1"/>
                </a:solidFill>
                <a:latin typeface="Barlow Semi Condensed"/>
              </a:rPr>
              <a:t>1900-2300</a:t>
            </a:r>
          </a:p>
        </p:txBody>
      </p:sp>
      <p:sp>
        <p:nvSpPr>
          <p:cNvPr id="1295" name="Google Shape;1295;p81"/>
          <p:cNvSpPr/>
          <p:nvPr/>
        </p:nvSpPr>
        <p:spPr>
          <a:xfrm>
            <a:off x="2327198" y="3929526"/>
            <a:ext cx="1016911" cy="193331"/>
          </a:xfrm>
          <a:prstGeom prst="rect">
            <a:avLst/>
          </a:prstGeom>
        </p:spPr>
        <p:txBody>
          <a:bodyPr>
            <a:prstTxWarp prst="textPlain"/>
          </a:bodyPr>
          <a:lstStyle/>
          <a:p>
            <a:pPr lvl="0" algn="ctr"/>
            <a:r>
              <a:rPr b="1" i="1">
                <a:ln>
                  <a:noFill/>
                </a:ln>
                <a:solidFill>
                  <a:srgbClr val="6D9EEB"/>
                </a:solidFill>
                <a:latin typeface="Barlow Semi Condensed"/>
              </a:rPr>
              <a:t>help session</a:t>
            </a:r>
          </a:p>
        </p:txBody>
      </p:sp>
      <p:sp>
        <p:nvSpPr>
          <p:cNvPr id="1296" name="Google Shape;1296;p81"/>
          <p:cNvSpPr/>
          <p:nvPr/>
        </p:nvSpPr>
        <p:spPr>
          <a:xfrm>
            <a:off x="2631253" y="4101727"/>
            <a:ext cx="488858" cy="88029"/>
          </a:xfrm>
          <a:prstGeom prst="rect">
            <a:avLst/>
          </a:prstGeom>
        </p:spPr>
        <p:txBody>
          <a:bodyPr>
            <a:prstTxWarp prst="textPlain"/>
          </a:bodyPr>
          <a:lstStyle/>
          <a:p>
            <a:pPr lvl="0" algn="ctr"/>
            <a:r>
              <a:rPr b="1" i="1">
                <a:ln>
                  <a:noFill/>
                </a:ln>
                <a:solidFill>
                  <a:schemeClr val="lt1"/>
                </a:solidFill>
                <a:latin typeface="Barlow Semi Condensed"/>
              </a:rPr>
              <a:t>1900-2300</a:t>
            </a:r>
          </a:p>
        </p:txBody>
      </p:sp>
      <p:sp>
        <p:nvSpPr>
          <p:cNvPr id="1297" name="Google Shape;1297;p81"/>
          <p:cNvSpPr/>
          <p:nvPr/>
        </p:nvSpPr>
        <p:spPr>
          <a:xfrm>
            <a:off x="4276344" y="3459243"/>
            <a:ext cx="555101" cy="196708"/>
          </a:xfrm>
          <a:prstGeom prst="rect">
            <a:avLst/>
          </a:prstGeom>
        </p:spPr>
        <p:txBody>
          <a:bodyPr>
            <a:prstTxWarp prst="textPlain"/>
          </a:bodyPr>
          <a:lstStyle/>
          <a:p>
            <a:pPr lvl="0" algn="ctr"/>
            <a:r>
              <a:rPr b="1" i="1">
                <a:ln>
                  <a:noFill/>
                </a:ln>
                <a:solidFill>
                  <a:srgbClr val="E06666"/>
                </a:solidFill>
                <a:latin typeface="Barlow Semi Condensed"/>
              </a:rPr>
              <a:t>yuqing</a:t>
            </a:r>
          </a:p>
        </p:txBody>
      </p:sp>
      <p:sp>
        <p:nvSpPr>
          <p:cNvPr id="1298" name="Google Shape;1298;p81"/>
          <p:cNvSpPr/>
          <p:nvPr/>
        </p:nvSpPr>
        <p:spPr>
          <a:xfrm>
            <a:off x="4224314" y="3789759"/>
            <a:ext cx="649236" cy="197130"/>
          </a:xfrm>
          <a:prstGeom prst="rect">
            <a:avLst/>
          </a:prstGeom>
        </p:spPr>
        <p:txBody>
          <a:bodyPr>
            <a:prstTxWarp prst="textPlain"/>
          </a:bodyPr>
          <a:lstStyle/>
          <a:p>
            <a:pPr lvl="0" algn="ctr"/>
            <a:r>
              <a:rPr b="1" i="1">
                <a:ln>
                  <a:noFill/>
                </a:ln>
                <a:solidFill>
                  <a:srgbClr val="E06666"/>
                </a:solidFill>
                <a:latin typeface="Barlow Semi Condensed"/>
              </a:rPr>
              <a:t>sanjana</a:t>
            </a:r>
          </a:p>
        </p:txBody>
      </p:sp>
      <p:sp>
        <p:nvSpPr>
          <p:cNvPr id="1299" name="Google Shape;1299;p81"/>
          <p:cNvSpPr/>
          <p:nvPr/>
        </p:nvSpPr>
        <p:spPr>
          <a:xfrm>
            <a:off x="4198677" y="4117956"/>
            <a:ext cx="706012" cy="155762"/>
          </a:xfrm>
          <a:prstGeom prst="rect">
            <a:avLst/>
          </a:prstGeom>
        </p:spPr>
        <p:txBody>
          <a:bodyPr>
            <a:prstTxWarp prst="textPlain"/>
          </a:bodyPr>
          <a:lstStyle/>
          <a:p>
            <a:pPr lvl="0" algn="ctr"/>
            <a:r>
              <a:rPr b="1" i="1">
                <a:ln>
                  <a:noFill/>
                </a:ln>
                <a:solidFill>
                  <a:srgbClr val="E06666"/>
                </a:solidFill>
                <a:latin typeface="Barlow Semi Condensed"/>
              </a:rPr>
              <a:t>mahshid</a:t>
            </a:r>
          </a:p>
        </p:txBody>
      </p:sp>
      <p:sp>
        <p:nvSpPr>
          <p:cNvPr id="1300" name="Google Shape;1300;p81"/>
          <p:cNvSpPr/>
          <p:nvPr/>
        </p:nvSpPr>
        <p:spPr>
          <a:xfrm>
            <a:off x="4004284" y="4439092"/>
            <a:ext cx="1016911" cy="193331"/>
          </a:xfrm>
          <a:prstGeom prst="rect">
            <a:avLst/>
          </a:prstGeom>
        </p:spPr>
        <p:txBody>
          <a:bodyPr>
            <a:prstTxWarp prst="textPlain"/>
          </a:bodyPr>
          <a:lstStyle/>
          <a:p>
            <a:pPr lvl="0" algn="ctr"/>
            <a:r>
              <a:rPr b="1" i="1">
                <a:ln>
                  <a:noFill/>
                </a:ln>
                <a:solidFill>
                  <a:srgbClr val="F6B26B"/>
                </a:solidFill>
                <a:latin typeface="Barlow Semi Condensed"/>
              </a:rPr>
              <a:t>help session</a:t>
            </a:r>
          </a:p>
        </p:txBody>
      </p:sp>
      <p:sp>
        <p:nvSpPr>
          <p:cNvPr id="1301" name="Google Shape;1301;p81"/>
          <p:cNvSpPr/>
          <p:nvPr/>
        </p:nvSpPr>
        <p:spPr>
          <a:xfrm>
            <a:off x="4330015" y="3666237"/>
            <a:ext cx="448812" cy="88029"/>
          </a:xfrm>
          <a:prstGeom prst="rect">
            <a:avLst/>
          </a:prstGeom>
        </p:spPr>
        <p:txBody>
          <a:bodyPr>
            <a:prstTxWarp prst="textPlain"/>
          </a:bodyPr>
          <a:lstStyle/>
          <a:p>
            <a:pPr lvl="0" algn="ctr"/>
            <a:r>
              <a:rPr b="1" i="1">
                <a:ln>
                  <a:noFill/>
                </a:ln>
                <a:solidFill>
                  <a:schemeClr val="lt1"/>
                </a:solidFill>
                <a:latin typeface="Barlow Semi Condensed"/>
              </a:rPr>
              <a:t>1000-1130</a:t>
            </a:r>
          </a:p>
        </p:txBody>
      </p:sp>
      <p:sp>
        <p:nvSpPr>
          <p:cNvPr id="1302" name="Google Shape;1302;p81"/>
          <p:cNvSpPr/>
          <p:nvPr/>
        </p:nvSpPr>
        <p:spPr>
          <a:xfrm>
            <a:off x="4330015" y="3964067"/>
            <a:ext cx="446004" cy="88029"/>
          </a:xfrm>
          <a:prstGeom prst="rect">
            <a:avLst/>
          </a:prstGeom>
        </p:spPr>
        <p:txBody>
          <a:bodyPr>
            <a:prstTxWarp prst="textPlain"/>
          </a:bodyPr>
          <a:lstStyle/>
          <a:p>
            <a:pPr lvl="0" algn="ctr"/>
            <a:r>
              <a:rPr b="1" i="1">
                <a:ln>
                  <a:noFill/>
                </a:ln>
                <a:solidFill>
                  <a:schemeClr val="lt1"/>
                </a:solidFill>
                <a:latin typeface="Barlow Semi Condensed"/>
              </a:rPr>
              <a:t>1130-1300</a:t>
            </a:r>
          </a:p>
        </p:txBody>
      </p:sp>
      <p:sp>
        <p:nvSpPr>
          <p:cNvPr id="1303" name="Google Shape;1303;p81"/>
          <p:cNvSpPr/>
          <p:nvPr/>
        </p:nvSpPr>
        <p:spPr>
          <a:xfrm>
            <a:off x="4317680" y="4287601"/>
            <a:ext cx="467736" cy="88029"/>
          </a:xfrm>
          <a:prstGeom prst="rect">
            <a:avLst/>
          </a:prstGeom>
        </p:spPr>
        <p:txBody>
          <a:bodyPr>
            <a:prstTxWarp prst="textPlain"/>
          </a:bodyPr>
          <a:lstStyle/>
          <a:p>
            <a:pPr lvl="0" algn="ctr"/>
            <a:r>
              <a:rPr b="1" i="1">
                <a:ln>
                  <a:noFill/>
                </a:ln>
                <a:solidFill>
                  <a:schemeClr val="lt1"/>
                </a:solidFill>
                <a:latin typeface="Barlow Semi Condensed"/>
              </a:rPr>
              <a:t>1200-1330</a:t>
            </a:r>
          </a:p>
        </p:txBody>
      </p:sp>
      <p:sp>
        <p:nvSpPr>
          <p:cNvPr id="1304" name="Google Shape;1304;p81"/>
          <p:cNvSpPr/>
          <p:nvPr/>
        </p:nvSpPr>
        <p:spPr>
          <a:xfrm>
            <a:off x="4324093" y="4611121"/>
            <a:ext cx="469324" cy="88395"/>
          </a:xfrm>
          <a:prstGeom prst="rect">
            <a:avLst/>
          </a:prstGeom>
        </p:spPr>
        <p:txBody>
          <a:bodyPr>
            <a:prstTxWarp prst="textPlain"/>
          </a:bodyPr>
          <a:lstStyle/>
          <a:p>
            <a:pPr lvl="0" algn="ctr"/>
            <a:r>
              <a:rPr b="1" i="1">
                <a:ln>
                  <a:noFill/>
                </a:ln>
                <a:solidFill>
                  <a:schemeClr val="lt1"/>
                </a:solidFill>
                <a:latin typeface="Barlow Semi Condensed"/>
              </a:rPr>
              <a:t>1500-1800</a:t>
            </a:r>
          </a:p>
        </p:txBody>
      </p:sp>
      <p:sp>
        <p:nvSpPr>
          <p:cNvPr id="1305" name="Google Shape;1305;p81"/>
          <p:cNvSpPr/>
          <p:nvPr/>
        </p:nvSpPr>
        <p:spPr>
          <a:xfrm>
            <a:off x="6057840" y="3639694"/>
            <a:ext cx="396169" cy="111862"/>
          </a:xfrm>
          <a:prstGeom prst="rect">
            <a:avLst/>
          </a:prstGeom>
        </p:spPr>
        <p:txBody>
          <a:bodyPr>
            <a:prstTxWarp prst="textPlain"/>
          </a:bodyPr>
          <a:lstStyle/>
          <a:p>
            <a:pPr lvl="0" algn="ctr"/>
            <a:r>
              <a:rPr b="1" i="1">
                <a:ln>
                  <a:noFill/>
                </a:ln>
                <a:solidFill>
                  <a:srgbClr val="E06666"/>
                </a:solidFill>
                <a:latin typeface="Barlow Semi Condensed"/>
              </a:rPr>
              <a:t>sana</a:t>
            </a:r>
          </a:p>
        </p:txBody>
      </p:sp>
      <p:sp>
        <p:nvSpPr>
          <p:cNvPr id="1306" name="Google Shape;1306;p81"/>
          <p:cNvSpPr/>
          <p:nvPr/>
        </p:nvSpPr>
        <p:spPr>
          <a:xfrm>
            <a:off x="6007930" y="3911939"/>
            <a:ext cx="542437" cy="155762"/>
          </a:xfrm>
          <a:prstGeom prst="rect">
            <a:avLst/>
          </a:prstGeom>
        </p:spPr>
        <p:txBody>
          <a:bodyPr>
            <a:prstTxWarp prst="textPlain"/>
          </a:bodyPr>
          <a:lstStyle/>
          <a:p>
            <a:pPr lvl="0" algn="ctr"/>
            <a:r>
              <a:rPr b="1" i="1">
                <a:ln>
                  <a:noFill/>
                </a:ln>
                <a:solidFill>
                  <a:srgbClr val="E06666"/>
                </a:solidFill>
                <a:latin typeface="Barlow Semi Condensed"/>
              </a:rPr>
              <a:t>melika</a:t>
            </a:r>
          </a:p>
        </p:txBody>
      </p:sp>
      <p:sp>
        <p:nvSpPr>
          <p:cNvPr id="1307" name="Google Shape;1307;p81"/>
          <p:cNvSpPr/>
          <p:nvPr/>
        </p:nvSpPr>
        <p:spPr>
          <a:xfrm>
            <a:off x="5770696" y="4228097"/>
            <a:ext cx="1016911" cy="193331"/>
          </a:xfrm>
          <a:prstGeom prst="rect">
            <a:avLst/>
          </a:prstGeom>
        </p:spPr>
        <p:txBody>
          <a:bodyPr>
            <a:prstTxWarp prst="textPlain"/>
          </a:bodyPr>
          <a:lstStyle/>
          <a:p>
            <a:pPr lvl="0" algn="ctr"/>
            <a:r>
              <a:rPr b="1" i="1">
                <a:ln>
                  <a:noFill/>
                </a:ln>
                <a:solidFill>
                  <a:srgbClr val="F6B26B"/>
                </a:solidFill>
                <a:latin typeface="Barlow Semi Condensed"/>
              </a:rPr>
              <a:t>help session</a:t>
            </a:r>
          </a:p>
        </p:txBody>
      </p:sp>
      <p:sp>
        <p:nvSpPr>
          <p:cNvPr id="1308" name="Google Shape;1308;p81"/>
          <p:cNvSpPr/>
          <p:nvPr/>
        </p:nvSpPr>
        <p:spPr>
          <a:xfrm>
            <a:off x="6045252" y="3761110"/>
            <a:ext cx="448812" cy="88029"/>
          </a:xfrm>
          <a:prstGeom prst="rect">
            <a:avLst/>
          </a:prstGeom>
        </p:spPr>
        <p:txBody>
          <a:bodyPr>
            <a:prstTxWarp prst="textPlain"/>
          </a:bodyPr>
          <a:lstStyle/>
          <a:p>
            <a:pPr lvl="0" algn="ctr"/>
            <a:r>
              <a:rPr b="1" i="1">
                <a:ln>
                  <a:noFill/>
                </a:ln>
                <a:solidFill>
                  <a:schemeClr val="lt1"/>
                </a:solidFill>
                <a:latin typeface="Barlow Semi Condensed"/>
              </a:rPr>
              <a:t>1000-1130</a:t>
            </a:r>
          </a:p>
        </p:txBody>
      </p:sp>
      <p:sp>
        <p:nvSpPr>
          <p:cNvPr id="1309" name="Google Shape;1309;p81"/>
          <p:cNvSpPr/>
          <p:nvPr/>
        </p:nvSpPr>
        <p:spPr>
          <a:xfrm>
            <a:off x="6032917" y="4084644"/>
            <a:ext cx="446004" cy="88029"/>
          </a:xfrm>
          <a:prstGeom prst="rect">
            <a:avLst/>
          </a:prstGeom>
        </p:spPr>
        <p:txBody>
          <a:bodyPr>
            <a:prstTxWarp prst="textPlain"/>
          </a:bodyPr>
          <a:lstStyle/>
          <a:p>
            <a:pPr lvl="0" algn="ctr"/>
            <a:r>
              <a:rPr b="1" i="1">
                <a:ln>
                  <a:noFill/>
                </a:ln>
                <a:solidFill>
                  <a:schemeClr val="lt1"/>
                </a:solidFill>
                <a:latin typeface="Barlow Semi Condensed"/>
              </a:rPr>
              <a:t>1130-1300</a:t>
            </a:r>
          </a:p>
        </p:txBody>
      </p:sp>
      <p:sp>
        <p:nvSpPr>
          <p:cNvPr id="1310" name="Google Shape;1310;p81"/>
          <p:cNvSpPr/>
          <p:nvPr/>
        </p:nvSpPr>
        <p:spPr>
          <a:xfrm>
            <a:off x="6090504" y="4400126"/>
            <a:ext cx="469324" cy="88395"/>
          </a:xfrm>
          <a:prstGeom prst="rect">
            <a:avLst/>
          </a:prstGeom>
        </p:spPr>
        <p:txBody>
          <a:bodyPr>
            <a:prstTxWarp prst="textPlain"/>
          </a:bodyPr>
          <a:lstStyle/>
          <a:p>
            <a:pPr lvl="0" algn="ctr"/>
            <a:r>
              <a:rPr b="1" i="1">
                <a:ln>
                  <a:noFill/>
                </a:ln>
                <a:solidFill>
                  <a:schemeClr val="lt1"/>
                </a:solidFill>
                <a:latin typeface="Barlow Semi Condensed"/>
              </a:rPr>
              <a:t>1500-1800</a:t>
            </a:r>
          </a:p>
        </p:txBody>
      </p:sp>
      <p:sp>
        <p:nvSpPr>
          <p:cNvPr id="1311" name="Google Shape;1311;p81"/>
          <p:cNvSpPr/>
          <p:nvPr/>
        </p:nvSpPr>
        <p:spPr>
          <a:xfrm>
            <a:off x="7653612" y="3591052"/>
            <a:ext cx="706012" cy="155762"/>
          </a:xfrm>
          <a:prstGeom prst="rect">
            <a:avLst/>
          </a:prstGeom>
        </p:spPr>
        <p:txBody>
          <a:bodyPr>
            <a:prstTxWarp prst="textPlain"/>
          </a:bodyPr>
          <a:lstStyle/>
          <a:p>
            <a:pPr lvl="0" algn="ctr"/>
            <a:r>
              <a:rPr b="1" i="1">
                <a:ln>
                  <a:noFill/>
                </a:ln>
                <a:solidFill>
                  <a:srgbClr val="E06666"/>
                </a:solidFill>
                <a:latin typeface="Barlow Semi Condensed"/>
              </a:rPr>
              <a:t>mahshid</a:t>
            </a:r>
          </a:p>
        </p:txBody>
      </p:sp>
      <p:sp>
        <p:nvSpPr>
          <p:cNvPr id="1312" name="Google Shape;1312;p81"/>
          <p:cNvSpPr/>
          <p:nvPr/>
        </p:nvSpPr>
        <p:spPr>
          <a:xfrm>
            <a:off x="7747615" y="3924880"/>
            <a:ext cx="542437" cy="155762"/>
          </a:xfrm>
          <a:prstGeom prst="rect">
            <a:avLst/>
          </a:prstGeom>
        </p:spPr>
        <p:txBody>
          <a:bodyPr>
            <a:prstTxWarp prst="textPlain"/>
          </a:bodyPr>
          <a:lstStyle/>
          <a:p>
            <a:pPr lvl="0" algn="ctr"/>
            <a:r>
              <a:rPr b="1" i="1">
                <a:ln>
                  <a:noFill/>
                </a:ln>
                <a:solidFill>
                  <a:srgbClr val="E06666"/>
                </a:solidFill>
                <a:latin typeface="Barlow Semi Condensed"/>
              </a:rPr>
              <a:t>melika</a:t>
            </a:r>
          </a:p>
        </p:txBody>
      </p:sp>
      <p:sp>
        <p:nvSpPr>
          <p:cNvPr id="1313" name="Google Shape;1313;p81"/>
          <p:cNvSpPr/>
          <p:nvPr/>
        </p:nvSpPr>
        <p:spPr>
          <a:xfrm>
            <a:off x="7495206" y="4258451"/>
            <a:ext cx="1016911" cy="193331"/>
          </a:xfrm>
          <a:prstGeom prst="rect">
            <a:avLst/>
          </a:prstGeom>
        </p:spPr>
        <p:txBody>
          <a:bodyPr>
            <a:prstTxWarp prst="textPlain"/>
          </a:bodyPr>
          <a:lstStyle/>
          <a:p>
            <a:pPr lvl="0" algn="ctr"/>
            <a:r>
              <a:rPr b="1" i="1">
                <a:ln>
                  <a:noFill/>
                </a:ln>
                <a:solidFill>
                  <a:srgbClr val="F6B26B"/>
                </a:solidFill>
                <a:latin typeface="Barlow Semi Condensed"/>
              </a:rPr>
              <a:t>help session</a:t>
            </a:r>
          </a:p>
        </p:txBody>
      </p:sp>
      <p:sp>
        <p:nvSpPr>
          <p:cNvPr id="1314" name="Google Shape;1314;p81"/>
          <p:cNvSpPr/>
          <p:nvPr/>
        </p:nvSpPr>
        <p:spPr>
          <a:xfrm>
            <a:off x="7784937" y="3774051"/>
            <a:ext cx="470544" cy="88029"/>
          </a:xfrm>
          <a:prstGeom prst="rect">
            <a:avLst/>
          </a:prstGeom>
        </p:spPr>
        <p:txBody>
          <a:bodyPr>
            <a:prstTxWarp prst="textPlain"/>
          </a:bodyPr>
          <a:lstStyle/>
          <a:p>
            <a:pPr lvl="0" algn="ctr"/>
            <a:r>
              <a:rPr b="1" i="1">
                <a:ln>
                  <a:noFill/>
                </a:ln>
                <a:solidFill>
                  <a:schemeClr val="lt1"/>
                </a:solidFill>
                <a:latin typeface="Barlow Semi Condensed"/>
              </a:rPr>
              <a:t>1030-1200</a:t>
            </a:r>
          </a:p>
        </p:txBody>
      </p:sp>
      <p:sp>
        <p:nvSpPr>
          <p:cNvPr id="1315" name="Google Shape;1315;p81"/>
          <p:cNvSpPr/>
          <p:nvPr/>
        </p:nvSpPr>
        <p:spPr>
          <a:xfrm>
            <a:off x="7777438" y="4097572"/>
            <a:ext cx="466149" cy="88029"/>
          </a:xfrm>
          <a:prstGeom prst="rect">
            <a:avLst/>
          </a:prstGeom>
        </p:spPr>
        <p:txBody>
          <a:bodyPr>
            <a:prstTxWarp prst="textPlain"/>
          </a:bodyPr>
          <a:lstStyle/>
          <a:p>
            <a:pPr lvl="0" algn="ctr"/>
            <a:r>
              <a:rPr b="1" i="1">
                <a:ln>
                  <a:noFill/>
                </a:ln>
                <a:solidFill>
                  <a:schemeClr val="lt1"/>
                </a:solidFill>
                <a:latin typeface="Barlow Semi Condensed"/>
              </a:rPr>
              <a:t>1330-1500</a:t>
            </a:r>
          </a:p>
        </p:txBody>
      </p:sp>
      <p:sp>
        <p:nvSpPr>
          <p:cNvPr id="1316" name="Google Shape;1316;p81"/>
          <p:cNvSpPr/>
          <p:nvPr/>
        </p:nvSpPr>
        <p:spPr>
          <a:xfrm>
            <a:off x="7815015" y="4430480"/>
            <a:ext cx="469324" cy="88395"/>
          </a:xfrm>
          <a:prstGeom prst="rect">
            <a:avLst/>
          </a:prstGeom>
        </p:spPr>
        <p:txBody>
          <a:bodyPr>
            <a:prstTxWarp prst="textPlain"/>
          </a:bodyPr>
          <a:lstStyle/>
          <a:p>
            <a:pPr lvl="0" algn="ctr"/>
            <a:r>
              <a:rPr b="1" i="1">
                <a:ln>
                  <a:noFill/>
                </a:ln>
                <a:solidFill>
                  <a:schemeClr val="lt1"/>
                </a:solidFill>
                <a:latin typeface="Barlow Semi Condensed"/>
              </a:rPr>
              <a:t>1500-1800</a:t>
            </a:r>
          </a:p>
        </p:txBody>
      </p:sp>
      <p:sp>
        <p:nvSpPr>
          <p:cNvPr id="1317" name="Google Shape;1317;p81"/>
          <p:cNvSpPr/>
          <p:nvPr/>
        </p:nvSpPr>
        <p:spPr>
          <a:xfrm>
            <a:off x="127651" y="107737"/>
            <a:ext cx="581061" cy="179611"/>
          </a:xfrm>
          <a:prstGeom prst="rect">
            <a:avLst/>
          </a:prstGeom>
        </p:spPr>
        <p:txBody>
          <a:bodyPr>
            <a:prstTxWarp prst="textPlain"/>
          </a:bodyPr>
          <a:lstStyle/>
          <a:p>
            <a:pPr lvl="0" algn="ctr"/>
            <a:r>
              <a:rPr b="1" i="1">
                <a:ln>
                  <a:noFill/>
                </a:ln>
                <a:solidFill>
                  <a:srgbClr val="E06666"/>
                </a:solidFill>
                <a:latin typeface="Barlow Semi Condensed"/>
              </a:rPr>
              <a:t>grad TA</a:t>
            </a:r>
          </a:p>
        </p:txBody>
      </p:sp>
      <p:sp>
        <p:nvSpPr>
          <p:cNvPr id="1318" name="Google Shape;1318;p81"/>
          <p:cNvSpPr/>
          <p:nvPr/>
        </p:nvSpPr>
        <p:spPr>
          <a:xfrm>
            <a:off x="127651" y="344674"/>
            <a:ext cx="746339" cy="182399"/>
          </a:xfrm>
          <a:prstGeom prst="rect">
            <a:avLst/>
          </a:prstGeom>
        </p:spPr>
        <p:txBody>
          <a:bodyPr>
            <a:prstTxWarp prst="textPlain"/>
          </a:bodyPr>
          <a:lstStyle/>
          <a:p>
            <a:pPr lvl="0" algn="ctr"/>
            <a:r>
              <a:rPr b="1" i="1">
                <a:ln>
                  <a:noFill/>
                </a:ln>
                <a:solidFill>
                  <a:srgbClr val="F6B26B"/>
                </a:solidFill>
                <a:latin typeface="Barlow Semi Condensed"/>
              </a:rPr>
              <a:t>in-person</a:t>
            </a:r>
          </a:p>
        </p:txBody>
      </p:sp>
      <p:sp>
        <p:nvSpPr>
          <p:cNvPr id="1319" name="Google Shape;1319;p81"/>
          <p:cNvSpPr/>
          <p:nvPr/>
        </p:nvSpPr>
        <p:spPr>
          <a:xfrm>
            <a:off x="127639" y="581799"/>
            <a:ext cx="463376" cy="146954"/>
          </a:xfrm>
          <a:prstGeom prst="rect">
            <a:avLst/>
          </a:prstGeom>
        </p:spPr>
        <p:txBody>
          <a:bodyPr>
            <a:prstTxWarp prst="textPlain"/>
          </a:bodyPr>
          <a:lstStyle/>
          <a:p>
            <a:pPr lvl="0" algn="ctr"/>
            <a:r>
              <a:rPr b="1" i="1">
                <a:ln>
                  <a:noFill/>
                </a:ln>
                <a:solidFill>
                  <a:srgbClr val="6D9EEB"/>
                </a:solidFill>
                <a:latin typeface="Barlow Semi Condensed"/>
              </a:rPr>
              <a:t>online</a:t>
            </a:r>
          </a:p>
        </p:txBody>
      </p:sp>
      <p:sp>
        <p:nvSpPr>
          <p:cNvPr id="1320" name="Google Shape;1320;p81"/>
          <p:cNvSpPr/>
          <p:nvPr/>
        </p:nvSpPr>
        <p:spPr>
          <a:xfrm>
            <a:off x="2614212" y="274674"/>
            <a:ext cx="3915649" cy="507421"/>
          </a:xfrm>
          <a:prstGeom prst="rect">
            <a:avLst/>
          </a:prstGeom>
        </p:spPr>
        <p:txBody>
          <a:bodyPr>
            <a:prstTxWarp prst="textPlain"/>
          </a:bodyPr>
          <a:lstStyle/>
          <a:p>
            <a:pPr lvl="0" algn="ctr"/>
            <a:r>
              <a:rPr b="1" i="1">
                <a:ln>
                  <a:noFill/>
                </a:ln>
                <a:solidFill>
                  <a:schemeClr val="lt1"/>
                </a:solidFill>
                <a:latin typeface="Barlow Semi Condensed"/>
              </a:rPr>
              <a:t>OFFICE HOURS</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16" name="Shape 116"/>
        <p:cNvGrpSpPr/>
        <p:nvPr/>
      </p:nvGrpSpPr>
      <p:grpSpPr>
        <a:xfrm>
          <a:off x="0" y="0"/>
          <a:ext cx="0" cy="0"/>
          <a:chOff x="0" y="0"/>
          <a:chExt cx="0" cy="0"/>
        </a:xfrm>
      </p:grpSpPr>
      <p:sp>
        <p:nvSpPr>
          <p:cNvPr id="117" name="Google Shape;117;p19"/>
          <p:cNvSpPr/>
          <p:nvPr/>
        </p:nvSpPr>
        <p:spPr>
          <a:xfrm>
            <a:off x="1718627" y="316913"/>
            <a:ext cx="5706746" cy="360928"/>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MULTIPLE DATA STRUCTURES</a:t>
            </a:r>
          </a:p>
        </p:txBody>
      </p:sp>
      <p:sp>
        <p:nvSpPr>
          <p:cNvPr id="118" name="Google Shape;118;p19"/>
          <p:cNvSpPr/>
          <p:nvPr/>
        </p:nvSpPr>
        <p:spPr>
          <a:xfrm>
            <a:off x="2566378" y="1325175"/>
            <a:ext cx="2564590" cy="485915"/>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6FA8DC"/>
                </a:solidFill>
                <a:latin typeface="Barlow Semi Condensed"/>
              </a:rPr>
              <a:t>HASHMAP</a:t>
            </a:r>
          </a:p>
        </p:txBody>
      </p:sp>
      <p:sp>
        <p:nvSpPr>
          <p:cNvPr id="119" name="Google Shape;119;p19"/>
          <p:cNvSpPr/>
          <p:nvPr/>
        </p:nvSpPr>
        <p:spPr>
          <a:xfrm>
            <a:off x="796474" y="2164723"/>
            <a:ext cx="4334490" cy="546994"/>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6FA8DC"/>
                </a:solidFill>
                <a:latin typeface="Barlow Semi Condensed"/>
              </a:rPr>
              <a:t>PRIORITY QUEUE</a:t>
            </a:r>
          </a:p>
        </p:txBody>
      </p:sp>
      <p:sp>
        <p:nvSpPr>
          <p:cNvPr id="120" name="Google Shape;120;p19"/>
          <p:cNvSpPr/>
          <p:nvPr/>
        </p:nvSpPr>
        <p:spPr>
          <a:xfrm>
            <a:off x="1669685" y="2997895"/>
            <a:ext cx="3495009" cy="475057"/>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6FA8DC"/>
                </a:solidFill>
                <a:latin typeface="Barlow Semi Condensed"/>
              </a:rPr>
              <a:t>BINARY TREE</a:t>
            </a:r>
          </a:p>
        </p:txBody>
      </p:sp>
      <p:sp>
        <p:nvSpPr>
          <p:cNvPr id="121" name="Google Shape;121;p19"/>
          <p:cNvSpPr/>
          <p:nvPr/>
        </p:nvSpPr>
        <p:spPr>
          <a:xfrm>
            <a:off x="3219911" y="3792840"/>
            <a:ext cx="1911057" cy="475735"/>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CC0000"/>
                </a:solidFill>
                <a:latin typeface="Barlow Semi Condensed"/>
              </a:rPr>
              <a:t>MYMAP</a:t>
            </a:r>
          </a:p>
        </p:txBody>
      </p:sp>
      <p:sp>
        <p:nvSpPr>
          <p:cNvPr id="122" name="Google Shape;122;p19"/>
          <p:cNvSpPr txBox="1"/>
          <p:nvPr/>
        </p:nvSpPr>
        <p:spPr>
          <a:xfrm>
            <a:off x="5370025" y="1260325"/>
            <a:ext cx="2788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h</a:t>
            </a:r>
            <a:r>
              <a:rPr b="1" i="1" lang="en">
                <a:solidFill>
                  <a:srgbClr val="6FA8DC"/>
                </a:solidFill>
                <a:latin typeface="Barlow Semi Condensed"/>
                <a:ea typeface="Barlow Semi Condensed"/>
                <a:cs typeface="Barlow Semi Condensed"/>
                <a:sym typeface="Barlow Semi Condensed"/>
              </a:rPr>
              <a:t>ash table implementation along </a:t>
            </a:r>
            <a:r>
              <a:rPr b="1" i="1" lang="en">
                <a:solidFill>
                  <a:srgbClr val="6FA8DC"/>
                </a:solidFill>
                <a:latin typeface="Barlow Semi Condensed"/>
                <a:ea typeface="Barlow Semi Condensed"/>
                <a:cs typeface="Barlow Semi Condensed"/>
                <a:sym typeface="Barlow Semi Condensed"/>
              </a:rPr>
              <a:t>with an array of linked lists</a:t>
            </a:r>
            <a:endParaRPr b="1" i="1">
              <a:solidFill>
                <a:srgbClr val="6FA8DC"/>
              </a:solidFill>
              <a:latin typeface="Barlow Semi Condensed"/>
              <a:ea typeface="Barlow Semi Condensed"/>
              <a:cs typeface="Barlow Semi Condensed"/>
              <a:sym typeface="Barlow Semi Condensed"/>
            </a:endParaRPr>
          </a:p>
        </p:txBody>
      </p:sp>
      <p:sp>
        <p:nvSpPr>
          <p:cNvPr id="123" name="Google Shape;123;p19"/>
          <p:cNvSpPr txBox="1"/>
          <p:nvPr/>
        </p:nvSpPr>
        <p:spPr>
          <a:xfrm>
            <a:off x="5370025" y="2096125"/>
            <a:ext cx="191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a queue with a different insertion method</a:t>
            </a:r>
            <a:endParaRPr b="1" i="1">
              <a:solidFill>
                <a:srgbClr val="6FA8DC"/>
              </a:solidFill>
              <a:latin typeface="Barlow Semi Condensed"/>
              <a:ea typeface="Barlow Semi Condensed"/>
              <a:cs typeface="Barlow Semi Condensed"/>
              <a:sym typeface="Barlow Semi Condensed"/>
            </a:endParaRPr>
          </a:p>
        </p:txBody>
      </p:sp>
      <p:sp>
        <p:nvSpPr>
          <p:cNvPr id="124" name="Google Shape;124;p19"/>
          <p:cNvSpPr txBox="1"/>
          <p:nvPr/>
        </p:nvSpPr>
        <p:spPr>
          <a:xfrm>
            <a:off x="5370025" y="3039600"/>
            <a:ext cx="216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t</a:t>
            </a:r>
            <a:r>
              <a:rPr b="1" i="1" lang="en">
                <a:solidFill>
                  <a:srgbClr val="6FA8DC"/>
                </a:solidFill>
                <a:latin typeface="Barlow Semi Condensed"/>
                <a:ea typeface="Barlow Semi Condensed"/>
                <a:cs typeface="Barlow Semi Condensed"/>
                <a:sym typeface="Barlow Semi Condensed"/>
              </a:rPr>
              <a:t>his is not a search tree</a:t>
            </a:r>
            <a:endParaRPr b="1" i="1">
              <a:solidFill>
                <a:srgbClr val="6FA8DC"/>
              </a:solidFill>
              <a:latin typeface="Barlow Semi Condensed"/>
              <a:ea typeface="Barlow Semi Condensed"/>
              <a:cs typeface="Barlow Semi Condensed"/>
              <a:sym typeface="Barlow Semi Condensed"/>
            </a:endParaRPr>
          </a:p>
        </p:txBody>
      </p:sp>
      <p:sp>
        <p:nvSpPr>
          <p:cNvPr id="125" name="Google Shape;125;p19"/>
          <p:cNvSpPr txBox="1"/>
          <p:nvPr/>
        </p:nvSpPr>
        <p:spPr>
          <a:xfrm>
            <a:off x="5370025" y="3722913"/>
            <a:ext cx="2977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you should understand how to use mymap.h from Project 5</a:t>
            </a:r>
            <a:endParaRPr b="1" i="1">
              <a:solidFill>
                <a:srgbClr val="6FA8DC"/>
              </a:solidFill>
              <a:latin typeface="Barlow Semi Condensed"/>
              <a:ea typeface="Barlow Semi Condensed"/>
              <a:cs typeface="Barlow Semi Condensed"/>
              <a:sym typeface="Barlow Semi Condensed"/>
            </a:endParaRPr>
          </a:p>
        </p:txBody>
      </p:sp>
      <p:sp>
        <p:nvSpPr>
          <p:cNvPr id="126" name="Google Shape;126;p19"/>
          <p:cNvSpPr txBox="1"/>
          <p:nvPr/>
        </p:nvSpPr>
        <p:spPr>
          <a:xfrm>
            <a:off x="330450" y="4698000"/>
            <a:ext cx="84831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900">
                <a:solidFill>
                  <a:srgbClr val="6FA8DC"/>
                </a:solidFill>
                <a:latin typeface="Barlow Semi Condensed"/>
                <a:ea typeface="Barlow Semi Condensed"/>
                <a:cs typeface="Barlow Semi Condensed"/>
                <a:sym typeface="Barlow Semi Condensed"/>
              </a:rPr>
              <a:t>s</a:t>
            </a:r>
            <a:r>
              <a:rPr b="1" i="1" lang="en" sz="900">
                <a:solidFill>
                  <a:srgbClr val="6FA8DC"/>
                </a:solidFill>
                <a:latin typeface="Barlow Semi Condensed"/>
                <a:ea typeface="Barlow Semi Condensed"/>
                <a:cs typeface="Barlow Semi Condensed"/>
                <a:sym typeface="Barlow Semi Condensed"/>
              </a:rPr>
              <a:t>anity check: If you do not have a working mymap.h file from Project 5, to compile your program, use the “compile” button. Otherwise, use “make build” in the terminal.</a:t>
            </a:r>
            <a:endParaRPr b="1" i="1" sz="900">
              <a:solidFill>
                <a:srgbClr val="6FA8DC"/>
              </a:solidFill>
              <a:latin typeface="Barlow Semi Condensed"/>
              <a:ea typeface="Barlow Semi Condensed"/>
              <a:cs typeface="Barlow Semi Condensed"/>
              <a:sym typeface="Barlow Semi Condense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30" name="Shape 130"/>
        <p:cNvGrpSpPr/>
        <p:nvPr/>
      </p:nvGrpSpPr>
      <p:grpSpPr>
        <a:xfrm>
          <a:off x="0" y="0"/>
          <a:ext cx="0" cy="0"/>
          <a:chOff x="0" y="0"/>
          <a:chExt cx="0" cy="0"/>
        </a:xfrm>
      </p:grpSpPr>
      <p:sp>
        <p:nvSpPr>
          <p:cNvPr id="131" name="Google Shape;131;p20"/>
          <p:cNvSpPr/>
          <p:nvPr/>
        </p:nvSpPr>
        <p:spPr>
          <a:xfrm>
            <a:off x="1208164" y="956850"/>
            <a:ext cx="6727655" cy="372494"/>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THIS PROJECT WILL TEST YOU ON</a:t>
            </a:r>
          </a:p>
        </p:txBody>
      </p:sp>
      <p:sp>
        <p:nvSpPr>
          <p:cNvPr id="132" name="Google Shape;132;p20"/>
          <p:cNvSpPr/>
          <p:nvPr/>
        </p:nvSpPr>
        <p:spPr>
          <a:xfrm>
            <a:off x="3030050" y="1415000"/>
            <a:ext cx="3083903" cy="706824"/>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6D9EEB"/>
                </a:solidFill>
                <a:latin typeface="Barlow Semi Condensed"/>
              </a:rPr>
              <a:t>SYNTAX</a:t>
            </a:r>
          </a:p>
        </p:txBody>
      </p:sp>
      <p:sp>
        <p:nvSpPr>
          <p:cNvPr id="133" name="Google Shape;133;p20"/>
          <p:cNvSpPr txBox="1"/>
          <p:nvPr/>
        </p:nvSpPr>
        <p:spPr>
          <a:xfrm>
            <a:off x="1232088" y="3634225"/>
            <a:ext cx="6679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t</a:t>
            </a:r>
            <a:r>
              <a:rPr b="1" i="1" lang="en">
                <a:solidFill>
                  <a:srgbClr val="6FA8DC"/>
                </a:solidFill>
                <a:latin typeface="Barlow Semi Condensed"/>
                <a:ea typeface="Barlow Semi Condensed"/>
                <a:cs typeface="Barlow Semi Condensed"/>
                <a:sym typeface="Barlow Semi Condensed"/>
              </a:rPr>
              <a:t>here will be a lot of </a:t>
            </a:r>
            <a:r>
              <a:rPr b="1" i="1" lang="en" u="sng">
                <a:solidFill>
                  <a:srgbClr val="6FA8DC"/>
                </a:solidFill>
                <a:latin typeface="Barlow Semi Condensed"/>
                <a:ea typeface="Barlow Semi Condensed"/>
                <a:cs typeface="Barlow Semi Condensed"/>
                <a:sym typeface="Barlow Semi Condensed"/>
              </a:rPr>
              <a:t>weird</a:t>
            </a:r>
            <a:r>
              <a:rPr b="1" i="1" lang="en">
                <a:solidFill>
                  <a:srgbClr val="6FA8DC"/>
                </a:solidFill>
                <a:latin typeface="Barlow Semi Condensed"/>
                <a:ea typeface="Barlow Semi Condensed"/>
                <a:cs typeface="Barlow Semi Condensed"/>
                <a:sym typeface="Barlow Semi Condensed"/>
              </a:rPr>
              <a:t> syntax stuff that you will encounter, so review the lectures and make sure you know how to understand C++ documentations</a:t>
            </a:r>
            <a:endParaRPr b="1" i="1">
              <a:solidFill>
                <a:srgbClr val="6FA8DC"/>
              </a:solidFill>
              <a:latin typeface="Barlow Semi Condensed"/>
              <a:ea typeface="Barlow Semi Condensed"/>
              <a:cs typeface="Barlow Semi Condensed"/>
              <a:sym typeface="Barlow Semi Condensed"/>
            </a:endParaRPr>
          </a:p>
          <a:p>
            <a:pPr indent="0" lvl="0" marL="0" rtl="0" algn="ctr">
              <a:spcBef>
                <a:spcPts val="0"/>
              </a:spcBef>
              <a:spcAft>
                <a:spcPts val="0"/>
              </a:spcAft>
              <a:buNone/>
            </a:pPr>
            <a:r>
              <a:rPr b="1" i="1" lang="en">
                <a:solidFill>
                  <a:srgbClr val="6FA8DC"/>
                </a:solidFill>
                <a:latin typeface="Barlow Semi Condensed"/>
                <a:ea typeface="Barlow Semi Condensed"/>
                <a:cs typeface="Barlow Semi Condensed"/>
                <a:sym typeface="Barlow Semi Condensed"/>
              </a:rPr>
              <a:t>a</a:t>
            </a:r>
            <a:r>
              <a:rPr b="1" i="1" lang="en">
                <a:solidFill>
                  <a:srgbClr val="6FA8DC"/>
                </a:solidFill>
                <a:latin typeface="Barlow Semi Condensed"/>
                <a:ea typeface="Barlow Semi Condensed"/>
                <a:cs typeface="Barlow Semi Condensed"/>
                <a:sym typeface="Barlow Semi Condensed"/>
              </a:rPr>
              <a:t>lso try to understand the function parameters, some need pass-by-ref, some don’t</a:t>
            </a:r>
            <a:endParaRPr b="1" i="1">
              <a:solidFill>
                <a:srgbClr val="6FA8DC"/>
              </a:solidFill>
              <a:latin typeface="Barlow Semi Condensed"/>
              <a:ea typeface="Barlow Semi Condensed"/>
              <a:cs typeface="Barlow Semi Condensed"/>
              <a:sym typeface="Barlow Semi Condensed"/>
            </a:endParaRPr>
          </a:p>
        </p:txBody>
      </p:sp>
      <p:pic>
        <p:nvPicPr>
          <p:cNvPr id="134" name="Google Shape;134;p20"/>
          <p:cNvPicPr preferRelativeResize="0"/>
          <p:nvPr/>
        </p:nvPicPr>
        <p:blipFill>
          <a:blip r:embed="rId3">
            <a:alphaModFix/>
          </a:blip>
          <a:stretch>
            <a:fillRect/>
          </a:stretch>
        </p:blipFill>
        <p:spPr>
          <a:xfrm>
            <a:off x="3351475" y="2219937"/>
            <a:ext cx="2441050" cy="137307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38" name="Shape 138"/>
        <p:cNvGrpSpPr/>
        <p:nvPr/>
      </p:nvGrpSpPr>
      <p:grpSpPr>
        <a:xfrm>
          <a:off x="0" y="0"/>
          <a:ext cx="0" cy="0"/>
          <a:chOff x="0" y="0"/>
          <a:chExt cx="0" cy="0"/>
        </a:xfrm>
      </p:grpSpPr>
      <p:sp>
        <p:nvSpPr>
          <p:cNvPr id="139" name="Google Shape;139;p21"/>
          <p:cNvSpPr/>
          <p:nvPr/>
        </p:nvSpPr>
        <p:spPr>
          <a:xfrm>
            <a:off x="2283452" y="310163"/>
            <a:ext cx="4577092" cy="361433"/>
          </a:xfrm>
          <a:prstGeom prst="rect">
            <a:avLst/>
          </a:prstGeom>
        </p:spPr>
        <p:txBody>
          <a:bodyPr>
            <a:prstTxWarp prst="textPlain"/>
          </a:bodyPr>
          <a:lstStyle/>
          <a:p>
            <a:pPr lvl="0" algn="ctr"/>
            <a:r>
              <a:rPr b="1" i="1">
                <a:ln cap="flat" cmpd="sng" w="19050">
                  <a:solidFill>
                    <a:schemeClr val="dk1"/>
                  </a:solidFill>
                  <a:prstDash val="solid"/>
                  <a:round/>
                  <a:headEnd len="sm" w="sm" type="none"/>
                  <a:tailEnd len="sm" w="sm" type="none"/>
                </a:ln>
                <a:solidFill>
                  <a:srgbClr val="FFFFFF"/>
                </a:solidFill>
                <a:latin typeface="Barlow Semi Condensed"/>
              </a:rPr>
              <a:t>DOCUMENTATION LINKS</a:t>
            </a:r>
          </a:p>
        </p:txBody>
      </p:sp>
      <p:graphicFrame>
        <p:nvGraphicFramePr>
          <p:cNvPr id="140" name="Google Shape;140;p21"/>
          <p:cNvGraphicFramePr/>
          <p:nvPr/>
        </p:nvGraphicFramePr>
        <p:xfrm>
          <a:off x="2146000" y="1746550"/>
          <a:ext cx="3000000" cy="3000000"/>
        </p:xfrm>
        <a:graphic>
          <a:graphicData uri="http://schemas.openxmlformats.org/drawingml/2006/table">
            <a:tbl>
              <a:tblPr>
                <a:noFill/>
                <a:tableStyleId>{91E45AA0-79CB-48E7-90BD-5F0AAC9F3944}</a:tableStyleId>
              </a:tblPr>
              <a:tblGrid>
                <a:gridCol w="4852000"/>
              </a:tblGrid>
              <a:tr h="3962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r:id="rId3"/>
                        </a:rPr>
                        <a:t>priority_queue - C++ Reference</a:t>
                      </a:r>
                      <a:endParaRPr b="1" i="1" u="sng">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r:id="rId4"/>
                        </a:rPr>
                        <a:t>istream::get - C++ Reference</a:t>
                      </a:r>
                      <a:endParaRPr b="1" i="1" u="sng">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r:id="rId5"/>
                        </a:rPr>
                        <a:t>ostream::put - C++ Reference</a:t>
                      </a:r>
                      <a:endParaRPr b="1" i="1" u="sng">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r:id="rId6"/>
                        </a:rPr>
                        <a:t>Project 4 Jumpstart - CS 251 Fall 2021</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r:id="rId7"/>
                        </a:rPr>
                        <a:t>Project 5 Jumpstart - CS 251 Fall 2021</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r h="396200">
                <a:tc>
                  <a:txBody>
                    <a:bodyPr/>
                    <a:lstStyle/>
                    <a:p>
                      <a:pPr indent="0" lvl="0" marL="0" rtl="0" algn="ctr">
                        <a:spcBef>
                          <a:spcPts val="0"/>
                        </a:spcBef>
                        <a:spcAft>
                          <a:spcPts val="0"/>
                        </a:spcAft>
                        <a:buNone/>
                      </a:pPr>
                      <a:r>
                        <a:rPr b="1" i="1" lang="en" u="sng">
                          <a:solidFill>
                            <a:schemeClr val="hlink"/>
                          </a:solidFill>
                          <a:latin typeface="Barlow Semi Condensed"/>
                          <a:ea typeface="Barlow Semi Condensed"/>
                          <a:cs typeface="Barlow Semi Condensed"/>
                          <a:sym typeface="Barlow Semi Condensed"/>
                          <a:hlinkClick r:id="rId8"/>
                        </a:rPr>
                        <a:t>4. Optimize String Use: A Case Study - Optimized C++ [Book]</a:t>
                      </a:r>
                      <a:endParaRPr b="1" i="1">
                        <a:latin typeface="Barlow Semi Condensed"/>
                        <a:ea typeface="Barlow Semi Condensed"/>
                        <a:cs typeface="Barlow Semi Condensed"/>
                        <a:sym typeface="Barlow Semi Condense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EFEFEF"/>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